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66" r:id="rId3"/>
    <p:sldId id="268" r:id="rId4"/>
    <p:sldId id="269" r:id="rId5"/>
    <p:sldId id="264" r:id="rId6"/>
    <p:sldId id="273" r:id="rId7"/>
    <p:sldId id="265" r:id="rId8"/>
    <p:sldId id="258" r:id="rId9"/>
    <p:sldId id="272" r:id="rId10"/>
    <p:sldId id="274" r:id="rId11"/>
    <p:sldId id="276" r:id="rId12"/>
    <p:sldId id="277" r:id="rId13"/>
    <p:sldId id="278" r:id="rId14"/>
    <p:sldId id="261" r:id="rId15"/>
  </p:sldIdLst>
  <p:sldSz cx="9144000" cy="5143500" type="screen16x9"/>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33CC"/>
    <a:srgbClr val="00FF00"/>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588" autoAdjust="0"/>
    <p:restoredTop sz="94624" autoAdjust="0"/>
  </p:normalViewPr>
  <p:slideViewPr>
    <p:cSldViewPr>
      <p:cViewPr varScale="1">
        <p:scale>
          <a:sx n="93" d="100"/>
          <a:sy n="93" d="100"/>
        </p:scale>
        <p:origin x="726" y="78"/>
      </p:cViewPr>
      <p:guideLst>
        <p:guide orient="horz" pos="1620"/>
        <p:guide pos="2880"/>
      </p:guideLst>
    </p:cSldViewPr>
  </p:slideViewPr>
  <p:outlineViewPr>
    <p:cViewPr>
      <p:scale>
        <a:sx n="25" d="100"/>
        <a:sy n="25" d="100"/>
      </p:scale>
      <p:origin x="0" y="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Master" Target="../slideMasters/slideMaster1.xml"/><Relationship Id="rId5" Type="http://schemas.openxmlformats.org/officeDocument/2006/relationships/image" Target="../media/image5.png"/><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jpeg"/><Relationship Id="rId1" Type="http://schemas.openxmlformats.org/officeDocument/2006/relationships/slideMaster" Target="../slideMasters/slideMaster1.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Титульный слайд">
    <p:spTree>
      <p:nvGrpSpPr>
        <p:cNvPr id="1" name=""/>
        <p:cNvGrpSpPr/>
        <p:nvPr/>
      </p:nvGrpSpPr>
      <p:grpSpPr>
        <a:xfrm>
          <a:off x="0" y="0"/>
          <a:ext cx="0" cy="0"/>
          <a:chOff x="0" y="0"/>
          <a:chExt cx="0" cy="0"/>
        </a:xfrm>
      </p:grpSpPr>
      <p:pic>
        <p:nvPicPr>
          <p:cNvPr id="16" name="Рисунок 15" descr="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a:off x="7286644" y="2000246"/>
            <a:ext cx="1667089" cy="2278798"/>
          </a:xfrm>
          <a:prstGeom prst="rect">
            <a:avLst/>
          </a:prstGeom>
        </p:spPr>
      </p:pic>
      <p:pic>
        <p:nvPicPr>
          <p:cNvPr id="13" name="Рисунок 12" descr="6.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a:off x="3357555" y="2809963"/>
            <a:ext cx="1214446" cy="1807148"/>
          </a:xfrm>
          <a:prstGeom prst="rect">
            <a:avLst/>
          </a:prstGeom>
        </p:spPr>
      </p:pic>
      <p:pic>
        <p:nvPicPr>
          <p:cNvPr id="14" name="Рисунок 13" descr="1.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rot="387762">
            <a:off x="447663" y="2565130"/>
            <a:ext cx="1894927" cy="1715169"/>
          </a:xfrm>
          <a:prstGeom prst="rect">
            <a:avLst/>
          </a:prstGeom>
        </p:spPr>
      </p:pic>
      <p:pic>
        <p:nvPicPr>
          <p:cNvPr id="17" name="Рисунок 16" descr="9.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flipH="1">
            <a:off x="5286380" y="2428874"/>
            <a:ext cx="1670754" cy="2089593"/>
          </a:xfrm>
          <a:prstGeom prst="rect">
            <a:avLst/>
          </a:prstGeom>
        </p:spPr>
      </p:pic>
    </p:spTree>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Заголовок и объект">
    <p:spTree>
      <p:nvGrpSpPr>
        <p:cNvPr id="1" name=""/>
        <p:cNvGrpSpPr/>
        <p:nvPr/>
      </p:nvGrpSpPr>
      <p:grpSpPr>
        <a:xfrm>
          <a:off x="0" y="0"/>
          <a:ext cx="0" cy="0"/>
          <a:chOff x="0" y="0"/>
          <a:chExt cx="0" cy="0"/>
        </a:xfrm>
      </p:grpSpPr>
      <p:pic>
        <p:nvPicPr>
          <p:cNvPr id="7" name="Рисунок 6" descr="2901.jpg"/>
          <p:cNvPicPr>
            <a:picLocks noChangeAspect="1"/>
          </p:cNvPicPr>
          <p:nvPr userDrawn="1"/>
        </p:nvPicPr>
        <p:blipFill>
          <a:blip r:embed="rId2"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2691"/>
            </a:avLst>
          </a:prstGeom>
          <a:scene3d>
            <a:camera prst="orthographicFront"/>
            <a:lightRig rig="threePt" dir="t"/>
          </a:scene3d>
          <a:sp3d>
            <a:bevelT w="165100" prst="coolSlant"/>
          </a:sp3d>
        </p:spPr>
      </p:pic>
      <p:pic>
        <p:nvPicPr>
          <p:cNvPr id="8" name="Рисунок 7" descr="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387762" flipH="1">
            <a:off x="6020653" y="3173932"/>
            <a:ext cx="1912205" cy="1730808"/>
          </a:xfrm>
          <a:prstGeom prst="rect">
            <a:avLst/>
          </a:prstGeom>
        </p:spPr>
      </p:pic>
    </p:spTree>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Заголовок раздела">
    <p:spTree>
      <p:nvGrpSpPr>
        <p:cNvPr id="1" name=""/>
        <p:cNvGrpSpPr/>
        <p:nvPr/>
      </p:nvGrpSpPr>
      <p:grpSpPr>
        <a:xfrm>
          <a:off x="0" y="0"/>
          <a:ext cx="0" cy="0"/>
          <a:chOff x="0" y="0"/>
          <a:chExt cx="0" cy="0"/>
        </a:xfrm>
      </p:grpSpPr>
      <p:pic>
        <p:nvPicPr>
          <p:cNvPr id="8" name="Рисунок 7" descr="3.png"/>
          <p:cNvPicPr>
            <a:picLocks noChangeAspect="1"/>
          </p:cNvPicPr>
          <p:nvPr userDrawn="1"/>
        </p:nvPicPr>
        <p:blipFill>
          <a:blip r:embed="rId2" cstate="email">
            <a:extLst>
              <a:ext uri="{28A0092B-C50C-407E-A947-70E740481C1C}">
                <a14:useLocalDpi xmlns:a14="http://schemas.microsoft.com/office/drawing/2010/main"/>
              </a:ext>
            </a:extLst>
          </a:blip>
          <a:stretch>
            <a:fillRect/>
          </a:stretch>
        </p:blipFill>
        <p:spPr>
          <a:xfrm flipH="1">
            <a:off x="99653" y="2285998"/>
            <a:ext cx="1614827" cy="2207360"/>
          </a:xfrm>
          <a:prstGeom prst="rect">
            <a:avLst/>
          </a:prstGeom>
        </p:spPr>
      </p:pic>
      <p:pic>
        <p:nvPicPr>
          <p:cNvPr id="7" name="Рисунок 6" descr="2901.jpg"/>
          <p:cNvPicPr>
            <a:picLocks noChangeAspect="1"/>
          </p:cNvPicPr>
          <p:nvPr userDrawn="1"/>
        </p:nvPicPr>
        <p:blipFill>
          <a:blip r:embed="rId3"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2691"/>
            </a:avLst>
          </a:prstGeom>
          <a:scene3d>
            <a:camera prst="orthographicFront"/>
            <a:lightRig rig="threePt" dir="t"/>
          </a:scene3d>
          <a:sp3d>
            <a:bevelT w="165100" prst="coolSlant"/>
          </a:sp3d>
        </p:spPr>
      </p:pic>
    </p:spTree>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Два объекта">
    <p:spTree>
      <p:nvGrpSpPr>
        <p:cNvPr id="1" name=""/>
        <p:cNvGrpSpPr/>
        <p:nvPr/>
      </p:nvGrpSpPr>
      <p:grpSpPr>
        <a:xfrm>
          <a:off x="0" y="0"/>
          <a:ext cx="0" cy="0"/>
          <a:chOff x="0" y="0"/>
          <a:chExt cx="0" cy="0"/>
        </a:xfrm>
      </p:grpSpPr>
      <p:pic>
        <p:nvPicPr>
          <p:cNvPr id="8" name="Рисунок 7" descr="2901.jpg"/>
          <p:cNvPicPr>
            <a:picLocks noChangeAspect="1"/>
          </p:cNvPicPr>
          <p:nvPr userDrawn="1"/>
        </p:nvPicPr>
        <p:blipFill>
          <a:blip r:embed="rId2"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2691"/>
            </a:avLst>
          </a:prstGeom>
          <a:scene3d>
            <a:camera prst="orthographicFront"/>
            <a:lightRig rig="threePt" dir="t"/>
          </a:scene3d>
          <a:sp3d>
            <a:bevelT w="165100" prst="coolSlant"/>
          </a:sp3d>
        </p:spPr>
      </p:pic>
      <p:pic>
        <p:nvPicPr>
          <p:cNvPr id="9" name="Рисунок 8" descr="6.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6072198" y="3214692"/>
            <a:ext cx="1166438" cy="1735710"/>
          </a:xfrm>
          <a:prstGeom prst="rect">
            <a:avLst/>
          </a:prstGeom>
        </p:spPr>
      </p:pic>
    </p:spTree>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Сравнение">
    <p:spTree>
      <p:nvGrpSpPr>
        <p:cNvPr id="1" name=""/>
        <p:cNvGrpSpPr/>
        <p:nvPr/>
      </p:nvGrpSpPr>
      <p:grpSpPr>
        <a:xfrm>
          <a:off x="0" y="0"/>
          <a:ext cx="0" cy="0"/>
          <a:chOff x="0" y="0"/>
          <a:chExt cx="0" cy="0"/>
        </a:xfrm>
      </p:grpSpPr>
      <p:pic>
        <p:nvPicPr>
          <p:cNvPr id="10" name="Рисунок 9" descr="2901.jpg"/>
          <p:cNvPicPr>
            <a:picLocks noChangeAspect="1"/>
          </p:cNvPicPr>
          <p:nvPr userDrawn="1"/>
        </p:nvPicPr>
        <p:blipFill>
          <a:blip r:embed="rId2"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2691"/>
            </a:avLst>
          </a:prstGeom>
          <a:scene3d>
            <a:camera prst="orthographicFront"/>
            <a:lightRig rig="threePt" dir="t"/>
          </a:scene3d>
          <a:sp3d>
            <a:bevelT w="165100" prst="coolSlant"/>
          </a:sp3d>
        </p:spPr>
      </p:pic>
      <p:pic>
        <p:nvPicPr>
          <p:cNvPr id="11" name="Рисунок 10" descr="9.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flipH="1">
            <a:off x="5929322" y="2857502"/>
            <a:ext cx="1670754" cy="2089593"/>
          </a:xfrm>
          <a:prstGeom prst="rect">
            <a:avLst/>
          </a:prstGeom>
        </p:spPr>
      </p:pic>
    </p:spTree>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Только заголовок">
    <p:spTree>
      <p:nvGrpSpPr>
        <p:cNvPr id="1" name=""/>
        <p:cNvGrpSpPr/>
        <p:nvPr/>
      </p:nvGrpSpPr>
      <p:grpSpPr>
        <a:xfrm>
          <a:off x="0" y="0"/>
          <a:ext cx="0" cy="0"/>
          <a:chOff x="0" y="0"/>
          <a:chExt cx="0" cy="0"/>
        </a:xfrm>
      </p:grpSpPr>
      <p:pic>
        <p:nvPicPr>
          <p:cNvPr id="6" name="Рисунок 5" descr="2901.jpg"/>
          <p:cNvPicPr>
            <a:picLocks noChangeAspect="1"/>
          </p:cNvPicPr>
          <p:nvPr userDrawn="1"/>
        </p:nvPicPr>
        <p:blipFill>
          <a:blip r:embed="rId2"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2691"/>
            </a:avLst>
          </a:prstGeom>
          <a:scene3d>
            <a:camera prst="orthographicFront"/>
            <a:lightRig rig="threePt" dir="t"/>
          </a:scene3d>
          <a:sp3d>
            <a:bevelT w="165100" prst="coolSlant"/>
          </a:sp3d>
        </p:spPr>
      </p:pic>
      <p:pic>
        <p:nvPicPr>
          <p:cNvPr id="7" name="Рисунок 6" descr="1.png"/>
          <p:cNvPicPr>
            <a:picLocks noChangeAspect="1"/>
          </p:cNvPicPr>
          <p:nvPr userDrawn="1"/>
        </p:nvPicPr>
        <p:blipFill>
          <a:blip r:embed="rId3" cstate="email">
            <a:extLst>
              <a:ext uri="{28A0092B-C50C-407E-A947-70E740481C1C}">
                <a14:useLocalDpi xmlns:a14="http://schemas.microsoft.com/office/drawing/2010/main"/>
              </a:ext>
            </a:extLst>
          </a:blip>
          <a:stretch>
            <a:fillRect/>
          </a:stretch>
        </p:blipFill>
        <p:spPr>
          <a:xfrm rot="387762" flipH="1">
            <a:off x="6505055" y="3370733"/>
            <a:ext cx="1584237" cy="1433952"/>
          </a:xfrm>
          <a:prstGeom prst="rect">
            <a:avLst/>
          </a:prstGeom>
        </p:spPr>
      </p:pic>
      <p:pic>
        <p:nvPicPr>
          <p:cNvPr id="8" name="Рисунок 7" descr="6.png"/>
          <p:cNvPicPr>
            <a:picLocks noChangeAspect="1"/>
          </p:cNvPicPr>
          <p:nvPr userDrawn="1"/>
        </p:nvPicPr>
        <p:blipFill>
          <a:blip r:embed="rId4" cstate="email">
            <a:extLst>
              <a:ext uri="{28A0092B-C50C-407E-A947-70E740481C1C}">
                <a14:useLocalDpi xmlns:a14="http://schemas.microsoft.com/office/drawing/2010/main"/>
              </a:ext>
            </a:extLst>
          </a:blip>
          <a:stretch>
            <a:fillRect/>
          </a:stretch>
        </p:blipFill>
        <p:spPr>
          <a:xfrm flipH="1">
            <a:off x="4929190" y="3571882"/>
            <a:ext cx="942459" cy="1402419"/>
          </a:xfrm>
          <a:prstGeom prst="rect">
            <a:avLst/>
          </a:prstGeom>
        </p:spPr>
      </p:pic>
      <p:pic>
        <p:nvPicPr>
          <p:cNvPr id="9" name="Рисунок 8" descr="9.png"/>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2357422" y="3286130"/>
            <a:ext cx="1385159" cy="1732403"/>
          </a:xfrm>
          <a:prstGeom prst="rect">
            <a:avLst/>
          </a:prstGeom>
        </p:spPr>
      </p:pic>
      <p:pic>
        <p:nvPicPr>
          <p:cNvPr id="10" name="Рисунок 9" descr="3.png"/>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flipH="1">
            <a:off x="142844" y="3143254"/>
            <a:ext cx="1411049" cy="1928808"/>
          </a:xfrm>
          <a:prstGeom prst="rect">
            <a:avLst/>
          </a:prstGeom>
        </p:spPr>
      </p:pic>
    </p:spTree>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pic>
        <p:nvPicPr>
          <p:cNvPr id="5" name="Рисунок 4" descr="2901.jpg"/>
          <p:cNvPicPr>
            <a:picLocks noChangeAspect="1"/>
          </p:cNvPicPr>
          <p:nvPr userDrawn="1"/>
        </p:nvPicPr>
        <p:blipFill>
          <a:blip r:embed="rId2"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2691"/>
            </a:avLst>
          </a:prstGeom>
          <a:scene3d>
            <a:camera prst="orthographicFront"/>
            <a:lightRig rig="threePt" dir="t"/>
          </a:scene3d>
          <a:sp3d>
            <a:bevelT w="165100" prst="coolSlant"/>
          </a:sp3d>
        </p:spPr>
      </p:pic>
    </p:spTree>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1" y="204787"/>
            <a:ext cx="3008313" cy="871538"/>
          </a:xfrm>
          <a:prstGeom prst="rect">
            <a:avLst/>
          </a:prstGeom>
        </p:spPr>
        <p:txBody>
          <a:bodyPr anchor="b"/>
          <a:lstStyle>
            <a:lvl1pPr algn="l">
              <a:defRPr sz="2000" b="1"/>
            </a:lvl1pPr>
          </a:lstStyle>
          <a:p>
            <a:r>
              <a:rPr lang="ru-RU" smtClean="0"/>
              <a:t>Образец заголовка</a:t>
            </a:r>
            <a:endParaRPr lang="ru-RU"/>
          </a:p>
        </p:txBody>
      </p:sp>
      <p:sp>
        <p:nvSpPr>
          <p:cNvPr id="3" name="Содержимое 2"/>
          <p:cNvSpPr>
            <a:spLocks noGrp="1"/>
          </p:cNvSpPr>
          <p:nvPr>
            <p:ph idx="1"/>
          </p:nvPr>
        </p:nvSpPr>
        <p:spPr>
          <a:xfrm>
            <a:off x="3575050" y="204788"/>
            <a:ext cx="5111750" cy="438983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Текст 3"/>
          <p:cNvSpPr>
            <a:spLocks noGrp="1"/>
          </p:cNvSpPr>
          <p:nvPr>
            <p:ph type="body" sz="half" idx="2"/>
          </p:nvPr>
        </p:nvSpPr>
        <p:spPr>
          <a:xfrm>
            <a:off x="457201" y="1076326"/>
            <a:ext cx="3008313" cy="351829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a:xfrm>
            <a:off x="457200" y="4767263"/>
            <a:ext cx="2133600" cy="273844"/>
          </a:xfrm>
          <a:prstGeom prst="rect">
            <a:avLst/>
          </a:prstGeom>
        </p:spPr>
        <p:txBody>
          <a:bodyPr/>
          <a:lstStyle/>
          <a:p>
            <a:fld id="{9429AAAB-2417-49D1-9D88-6A08A0AF9033}" type="datetimeFigureOut">
              <a:rPr lang="ru-RU" smtClean="0"/>
              <a:pPr/>
              <a:t>24.12.2021</a:t>
            </a:fld>
            <a:endParaRPr lang="ru-RU"/>
          </a:p>
        </p:txBody>
      </p:sp>
      <p:sp>
        <p:nvSpPr>
          <p:cNvPr id="6" name="Нижний колонтитул 5"/>
          <p:cNvSpPr>
            <a:spLocks noGrp="1"/>
          </p:cNvSpPr>
          <p:nvPr>
            <p:ph type="ftr" sz="quarter" idx="11"/>
          </p:nvPr>
        </p:nvSpPr>
        <p:spPr>
          <a:xfrm>
            <a:off x="3124200" y="4767263"/>
            <a:ext cx="2895600" cy="273844"/>
          </a:xfrm>
          <a:prstGeom prst="rect">
            <a:avLst/>
          </a:prstGeom>
        </p:spPr>
        <p:txBody>
          <a:bodyPr/>
          <a:lstStyle/>
          <a:p>
            <a:endParaRPr lang="ru-RU"/>
          </a:p>
        </p:txBody>
      </p:sp>
      <p:sp>
        <p:nvSpPr>
          <p:cNvPr id="7" name="Номер слайда 6"/>
          <p:cNvSpPr>
            <a:spLocks noGrp="1"/>
          </p:cNvSpPr>
          <p:nvPr>
            <p:ph type="sldNum" sz="quarter" idx="12"/>
          </p:nvPr>
        </p:nvSpPr>
        <p:spPr>
          <a:xfrm>
            <a:off x="6553200" y="4767263"/>
            <a:ext cx="2133600" cy="273844"/>
          </a:xfrm>
          <a:prstGeom prst="rect">
            <a:avLst/>
          </a:prstGeom>
        </p:spPr>
        <p:txBody>
          <a:bodyPr/>
          <a:lstStyle/>
          <a:p>
            <a:fld id="{6B8AB752-8280-4272-9336-41B5AFFBC784}" type="slidenum">
              <a:rPr lang="ru-RU" smtClean="0"/>
              <a:pPr/>
              <a:t>‹#›</a:t>
            </a:fld>
            <a:endParaRPr lang="ru-RU"/>
          </a:p>
        </p:txBody>
      </p:sp>
    </p:spTree>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792288" y="3600450"/>
            <a:ext cx="5486400" cy="425054"/>
          </a:xfrm>
          <a:prstGeom prst="rect">
            <a:avLst/>
          </a:prstGeom>
        </p:spPr>
        <p:txBody>
          <a:bodyPr anchor="b"/>
          <a:lstStyle>
            <a:lvl1pPr algn="l">
              <a:defRPr sz="2000" b="1"/>
            </a:lvl1pPr>
          </a:lstStyle>
          <a:p>
            <a:r>
              <a:rPr lang="ru-RU" smtClean="0"/>
              <a:t>Образец заголовка</a:t>
            </a:r>
            <a:endParaRPr lang="ru-RU"/>
          </a:p>
        </p:txBody>
      </p:sp>
      <p:sp>
        <p:nvSpPr>
          <p:cNvPr id="3" name="Рисунок 2"/>
          <p:cNvSpPr>
            <a:spLocks noGrp="1"/>
          </p:cNvSpPr>
          <p:nvPr>
            <p:ph type="pic" idx="1"/>
          </p:nvPr>
        </p:nvSpPr>
        <p:spPr>
          <a:xfrm>
            <a:off x="1792288" y="459581"/>
            <a:ext cx="5486400" cy="3086100"/>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ru-RU"/>
          </a:p>
        </p:txBody>
      </p:sp>
      <p:sp>
        <p:nvSpPr>
          <p:cNvPr id="4" name="Текст 3"/>
          <p:cNvSpPr>
            <a:spLocks noGrp="1"/>
          </p:cNvSpPr>
          <p:nvPr>
            <p:ph type="body" sz="half" idx="2"/>
          </p:nvPr>
        </p:nvSpPr>
        <p:spPr>
          <a:xfrm>
            <a:off x="1792288" y="4025503"/>
            <a:ext cx="5486400" cy="603647"/>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smtClean="0"/>
              <a:t>Образец текста</a:t>
            </a:r>
          </a:p>
        </p:txBody>
      </p:sp>
      <p:sp>
        <p:nvSpPr>
          <p:cNvPr id="5" name="Дата 4"/>
          <p:cNvSpPr>
            <a:spLocks noGrp="1"/>
          </p:cNvSpPr>
          <p:nvPr>
            <p:ph type="dt" sz="half" idx="10"/>
          </p:nvPr>
        </p:nvSpPr>
        <p:spPr>
          <a:xfrm>
            <a:off x="457200" y="4767263"/>
            <a:ext cx="2133600" cy="273844"/>
          </a:xfrm>
          <a:prstGeom prst="rect">
            <a:avLst/>
          </a:prstGeom>
        </p:spPr>
        <p:txBody>
          <a:bodyPr/>
          <a:lstStyle/>
          <a:p>
            <a:fld id="{9429AAAB-2417-49D1-9D88-6A08A0AF9033}" type="datetimeFigureOut">
              <a:rPr lang="ru-RU" smtClean="0"/>
              <a:pPr/>
              <a:t>24.12.2021</a:t>
            </a:fld>
            <a:endParaRPr lang="ru-RU"/>
          </a:p>
        </p:txBody>
      </p:sp>
      <p:sp>
        <p:nvSpPr>
          <p:cNvPr id="6" name="Нижний колонтитул 5"/>
          <p:cNvSpPr>
            <a:spLocks noGrp="1"/>
          </p:cNvSpPr>
          <p:nvPr>
            <p:ph type="ftr" sz="quarter" idx="11"/>
          </p:nvPr>
        </p:nvSpPr>
        <p:spPr>
          <a:xfrm>
            <a:off x="3124200" y="4767263"/>
            <a:ext cx="2895600" cy="273844"/>
          </a:xfrm>
          <a:prstGeom prst="rect">
            <a:avLst/>
          </a:prstGeom>
        </p:spPr>
        <p:txBody>
          <a:bodyPr/>
          <a:lstStyle/>
          <a:p>
            <a:endParaRPr lang="ru-RU"/>
          </a:p>
        </p:txBody>
      </p:sp>
      <p:sp>
        <p:nvSpPr>
          <p:cNvPr id="7" name="Номер слайда 6"/>
          <p:cNvSpPr>
            <a:spLocks noGrp="1"/>
          </p:cNvSpPr>
          <p:nvPr>
            <p:ph type="sldNum" sz="quarter" idx="12"/>
          </p:nvPr>
        </p:nvSpPr>
        <p:spPr>
          <a:xfrm>
            <a:off x="6553200" y="4767263"/>
            <a:ext cx="2133600" cy="273844"/>
          </a:xfrm>
          <a:prstGeom prst="rect">
            <a:avLst/>
          </a:prstGeom>
        </p:spPr>
        <p:txBody>
          <a:bodyPr/>
          <a:lstStyle/>
          <a:p>
            <a:fld id="{6B8AB752-8280-4272-9336-41B5AFFBC784}" type="slidenum">
              <a:rPr lang="ru-RU" smtClean="0"/>
              <a:pPr/>
              <a:t>‹#›</a:t>
            </a:fld>
            <a:endParaRPr lang="ru-RU"/>
          </a:p>
        </p:txBody>
      </p:sp>
    </p:spTree>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05979"/>
            <a:ext cx="8229600" cy="857250"/>
          </a:xfrm>
          <a:prstGeom prst="rect">
            <a:avLst/>
          </a:prstGeom>
        </p:spPr>
        <p:txBody>
          <a:bodyPr/>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200151"/>
            <a:ext cx="8229600" cy="3394472"/>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4767263"/>
            <a:ext cx="2133600" cy="273844"/>
          </a:xfrm>
          <a:prstGeom prst="rect">
            <a:avLst/>
          </a:prstGeom>
        </p:spPr>
        <p:txBody>
          <a:bodyPr/>
          <a:lstStyle/>
          <a:p>
            <a:fld id="{9429AAAB-2417-49D1-9D88-6A08A0AF9033}" type="datetimeFigureOut">
              <a:rPr lang="ru-RU" smtClean="0"/>
              <a:pPr/>
              <a:t>24.12.2021</a:t>
            </a:fld>
            <a:endParaRPr lang="ru-RU"/>
          </a:p>
        </p:txBody>
      </p:sp>
      <p:sp>
        <p:nvSpPr>
          <p:cNvPr id="5" name="Нижний колонтитул 4"/>
          <p:cNvSpPr>
            <a:spLocks noGrp="1"/>
          </p:cNvSpPr>
          <p:nvPr>
            <p:ph type="ftr" sz="quarter" idx="11"/>
          </p:nvPr>
        </p:nvSpPr>
        <p:spPr>
          <a:xfrm>
            <a:off x="3124200" y="4767263"/>
            <a:ext cx="2895600" cy="273844"/>
          </a:xfrm>
          <a:prstGeom prst="rect">
            <a:avLst/>
          </a:prstGeom>
        </p:spPr>
        <p:txBody>
          <a:bodyPr/>
          <a:lstStyle/>
          <a:p>
            <a:endParaRPr lang="ru-RU"/>
          </a:p>
        </p:txBody>
      </p:sp>
      <p:sp>
        <p:nvSpPr>
          <p:cNvPr id="6" name="Номер слайда 5"/>
          <p:cNvSpPr>
            <a:spLocks noGrp="1"/>
          </p:cNvSpPr>
          <p:nvPr>
            <p:ph type="sldNum" sz="quarter" idx="12"/>
          </p:nvPr>
        </p:nvSpPr>
        <p:spPr>
          <a:xfrm>
            <a:off x="6553200" y="4767263"/>
            <a:ext cx="2133600" cy="273844"/>
          </a:xfrm>
          <a:prstGeom prst="rect">
            <a:avLst/>
          </a:prstGeom>
        </p:spPr>
        <p:txBody>
          <a:bodyPr/>
          <a:lstStyle/>
          <a:p>
            <a:fld id="{6B8AB752-8280-4272-9336-41B5AFFBC784}" type="slidenum">
              <a:rPr lang="ru-RU" smtClean="0"/>
              <a:pPr/>
              <a:t>‹#›</a:t>
            </a:fld>
            <a:endParaRPr lang="ru-RU"/>
          </a:p>
        </p:txBody>
      </p:sp>
    </p:spTree>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154781"/>
            <a:ext cx="2057400" cy="3290888"/>
          </a:xfrm>
          <a:prstGeom prst="rect">
            <a:avLst/>
          </a:prstGeom>
        </p:spPr>
        <p:txBody>
          <a:bodyPr vert="eaVert"/>
          <a:lstStyle/>
          <a:p>
            <a:r>
              <a:rPr lang="ru-RU" smtClean="0"/>
              <a:t>Образец заголовка</a:t>
            </a:r>
            <a:endParaRPr lang="ru-RU"/>
          </a:p>
        </p:txBody>
      </p:sp>
      <p:sp>
        <p:nvSpPr>
          <p:cNvPr id="3" name="Вертикальный текст 2"/>
          <p:cNvSpPr>
            <a:spLocks noGrp="1"/>
          </p:cNvSpPr>
          <p:nvPr>
            <p:ph type="body" orient="vert" idx="1"/>
          </p:nvPr>
        </p:nvSpPr>
        <p:spPr>
          <a:xfrm>
            <a:off x="457200" y="154781"/>
            <a:ext cx="6019800" cy="3290888"/>
          </a:xfrm>
          <a:prstGeom prst="rect">
            <a:avLst/>
          </a:prstGeom>
        </p:spPr>
        <p:txBody>
          <a:bodyPr vert="eaVert"/>
          <a:lstStyle/>
          <a:p>
            <a:pPr lvl="0"/>
            <a:r>
              <a:rPr lang="ru-RU" smtClean="0"/>
              <a:t>Образец текста</a:t>
            </a:r>
          </a:p>
          <a:p>
            <a:pPr lvl="1"/>
            <a:r>
              <a:rPr lang="ru-RU" smtClean="0"/>
              <a:t>Второй уровень</a:t>
            </a:r>
          </a:p>
          <a:p>
            <a:pPr lvl="2"/>
            <a:r>
              <a:rPr lang="ru-RU" smtClean="0"/>
              <a:t>Третий уровень</a:t>
            </a:r>
          </a:p>
          <a:p>
            <a:pPr lvl="3"/>
            <a:r>
              <a:rPr lang="ru-RU" smtClean="0"/>
              <a:t>Четвертый уровень</a:t>
            </a:r>
          </a:p>
          <a:p>
            <a:pPr lvl="4"/>
            <a:r>
              <a:rPr lang="ru-RU" smtClean="0"/>
              <a:t>Пятый уровень</a:t>
            </a:r>
            <a:endParaRPr lang="ru-RU"/>
          </a:p>
        </p:txBody>
      </p:sp>
      <p:sp>
        <p:nvSpPr>
          <p:cNvPr id="4" name="Дата 3"/>
          <p:cNvSpPr>
            <a:spLocks noGrp="1"/>
          </p:cNvSpPr>
          <p:nvPr>
            <p:ph type="dt" sz="half" idx="10"/>
          </p:nvPr>
        </p:nvSpPr>
        <p:spPr>
          <a:xfrm>
            <a:off x="457200" y="4767263"/>
            <a:ext cx="2133600" cy="273844"/>
          </a:xfrm>
          <a:prstGeom prst="rect">
            <a:avLst/>
          </a:prstGeom>
        </p:spPr>
        <p:txBody>
          <a:bodyPr/>
          <a:lstStyle/>
          <a:p>
            <a:fld id="{9429AAAB-2417-49D1-9D88-6A08A0AF9033}" type="datetimeFigureOut">
              <a:rPr lang="ru-RU" smtClean="0"/>
              <a:pPr/>
              <a:t>24.12.2021</a:t>
            </a:fld>
            <a:endParaRPr lang="ru-RU"/>
          </a:p>
        </p:txBody>
      </p:sp>
      <p:sp>
        <p:nvSpPr>
          <p:cNvPr id="5" name="Нижний колонтитул 4"/>
          <p:cNvSpPr>
            <a:spLocks noGrp="1"/>
          </p:cNvSpPr>
          <p:nvPr>
            <p:ph type="ftr" sz="quarter" idx="11"/>
          </p:nvPr>
        </p:nvSpPr>
        <p:spPr>
          <a:xfrm>
            <a:off x="3124200" y="4767263"/>
            <a:ext cx="2895600" cy="273844"/>
          </a:xfrm>
          <a:prstGeom prst="rect">
            <a:avLst/>
          </a:prstGeom>
        </p:spPr>
        <p:txBody>
          <a:bodyPr/>
          <a:lstStyle/>
          <a:p>
            <a:endParaRPr lang="ru-RU"/>
          </a:p>
        </p:txBody>
      </p:sp>
      <p:sp>
        <p:nvSpPr>
          <p:cNvPr id="6" name="Номер слайда 5"/>
          <p:cNvSpPr>
            <a:spLocks noGrp="1"/>
          </p:cNvSpPr>
          <p:nvPr>
            <p:ph type="sldNum" sz="quarter" idx="12"/>
          </p:nvPr>
        </p:nvSpPr>
        <p:spPr>
          <a:xfrm>
            <a:off x="6553200" y="4767263"/>
            <a:ext cx="2133600" cy="273844"/>
          </a:xfrm>
          <a:prstGeom prst="rect">
            <a:avLst/>
          </a:prstGeom>
        </p:spPr>
        <p:txBody>
          <a:bodyPr/>
          <a:lstStyle/>
          <a:p>
            <a:fld id="{6B8AB752-8280-4272-9336-41B5AFFBC784}" type="slidenum">
              <a:rPr lang="ru-RU" smtClean="0"/>
              <a:pPr/>
              <a:t>‹#›</a:t>
            </a:fld>
            <a:endParaRPr lang="ru-RU"/>
          </a:p>
        </p:txBody>
      </p:sp>
    </p:spTree>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314" name="AutoShape 2" descr="http://%D0%BA%D0%B0%D1%80%D1%82%D0%B8%D0%BD%D0%BA%D0%B8.cc/img/2/9/0/2901.jpg"/>
          <p:cNvSpPr>
            <a:spLocks noChangeAspect="1" noChangeArrowheads="1"/>
          </p:cNvSpPr>
          <p:nvPr userDrawn="1"/>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ru-RU"/>
          </a:p>
        </p:txBody>
      </p:sp>
      <p:sp>
        <p:nvSpPr>
          <p:cNvPr id="13316" name="AutoShape 4" descr="http://%D0%BA%D0%B0%D1%80%D1%82%D0%B8%D0%BD%D0%BA%D0%B8.cc/img/2/9/0/2901.jpg"/>
          <p:cNvSpPr>
            <a:spLocks noChangeAspect="1" noChangeArrowheads="1"/>
          </p:cNvSpPr>
          <p:nvPr userDrawn="1"/>
        </p:nvSpPr>
        <p:spPr bwMode="auto">
          <a:xfrm>
            <a:off x="155575" y="-136525"/>
            <a:ext cx="298450" cy="298450"/>
          </a:xfrm>
          <a:prstGeom prst="rect">
            <a:avLst/>
          </a:prstGeom>
          <a:noFill/>
        </p:spPr>
        <p:txBody>
          <a:bodyPr vert="horz" wrap="square" lIns="91440" tIns="45720" rIns="91440" bIns="45720" numCol="1" anchor="t" anchorCtr="0" compatLnSpc="1">
            <a:prstTxWarp prst="textNoShape">
              <a:avLst/>
            </a:prstTxWarp>
          </a:bodyPr>
          <a:lstStyle/>
          <a:p>
            <a:endParaRPr lang="ru-RU"/>
          </a:p>
        </p:txBody>
      </p:sp>
      <p:pic>
        <p:nvPicPr>
          <p:cNvPr id="9" name="Рисунок 8" descr="2901.jpg"/>
          <p:cNvPicPr>
            <a:picLocks noChangeAspect="1"/>
          </p:cNvPicPr>
          <p:nvPr userDrawn="1"/>
        </p:nvPicPr>
        <p:blipFill>
          <a:blip r:embed="rId13"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rect">
            <a:avLst/>
          </a:prstGeom>
        </p:spPr>
      </p:pic>
      <p:pic>
        <p:nvPicPr>
          <p:cNvPr id="10" name="Рисунок 9" descr="2901.jpg"/>
          <p:cNvPicPr>
            <a:picLocks noChangeAspect="1"/>
          </p:cNvPicPr>
          <p:nvPr userDrawn="1"/>
        </p:nvPicPr>
        <p:blipFill>
          <a:blip r:embed="rId13" cstate="email">
            <a:lum bright="10000" contrast="20000"/>
            <a:extLst>
              <a:ext uri="{28A0092B-C50C-407E-A947-70E740481C1C}">
                <a14:useLocalDpi xmlns:a14="http://schemas.microsoft.com/office/drawing/2010/main"/>
              </a:ext>
            </a:extLst>
          </a:blip>
          <a:srcRect/>
          <a:stretch>
            <a:fillRect/>
          </a:stretch>
        </p:blipFill>
        <p:spPr>
          <a:xfrm>
            <a:off x="0" y="0"/>
            <a:ext cx="9144000" cy="5143500"/>
          </a:xfrm>
          <a:prstGeom prst="frame">
            <a:avLst>
              <a:gd name="adj1" fmla="val 3304"/>
            </a:avLst>
          </a:prstGeom>
          <a:scene3d>
            <a:camera prst="orthographicFront"/>
            <a:lightRig rig="threePt" dir="t"/>
          </a:scene3d>
          <a:sp3d>
            <a:bevelT w="165100" prst="coolSlant"/>
          </a:sp3d>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 Id="rId5" Type="http://schemas.openxmlformats.org/officeDocument/2006/relationships/image" Target="../media/image17.jpeg"/><Relationship Id="rId4" Type="http://schemas.openxmlformats.org/officeDocument/2006/relationships/image" Target="../media/image16.jpeg"/></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image" Target="../media/image18.jpeg"/><Relationship Id="rId1" Type="http://schemas.openxmlformats.org/officeDocument/2006/relationships/slideLayout" Target="../slideLayouts/slideLayout7.xml"/><Relationship Id="rId4" Type="http://schemas.openxmlformats.org/officeDocument/2006/relationships/image" Target="../media/image20.jpeg"/></Relationships>
</file>

<file path=ppt/slides/_rels/slide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5" Type="http://schemas.openxmlformats.org/officeDocument/2006/relationships/image" Target="../media/image24.jpeg"/><Relationship Id="rId4" Type="http://schemas.openxmlformats.org/officeDocument/2006/relationships/image" Target="../media/image23.jpg"/></Relationships>
</file>

<file path=ppt/slides/_rels/slide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image" Target="../media/image25.jpeg"/><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8.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3.xml"/><Relationship Id="rId4" Type="http://schemas.openxmlformats.org/officeDocument/2006/relationships/image" Target="../media/image30.jpeg"/></Relationships>
</file>

<file path=ppt/slides/_rels/slide9.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7.xml"/><Relationship Id="rId4" Type="http://schemas.openxmlformats.org/officeDocument/2006/relationships/image" Target="../media/image33.jpeg"/></Relationships>
</file>

<file path=ppt/slides/_rels/slide10.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37.jpe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image" Target="../media/image39.jpeg"/><Relationship Id="rId1" Type="http://schemas.openxmlformats.org/officeDocument/2006/relationships/slideLayout" Target="../slideLayouts/slideLayout7.xml"/><Relationship Id="rId4" Type="http://schemas.openxmlformats.org/officeDocument/2006/relationships/image" Target="../media/image41.png"/></Relationships>
</file>

<file path=ppt/slides/_rels/slide14.xml.rels><?xml version="1.0" encoding="UTF-8" standalone="yes"?>
<Relationships xmlns="http://schemas.openxmlformats.org/package/2006/relationships"><Relationship Id="rId2" Type="http://schemas.openxmlformats.org/officeDocument/2006/relationships/image" Target="../media/image42.jpg"/><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785786" y="357172"/>
            <a:ext cx="7715304" cy="4462760"/>
          </a:xfrm>
          <a:prstGeom prst="rect">
            <a:avLst/>
          </a:prstGeom>
          <a:noFill/>
          <a:effectLst/>
        </p:spPr>
        <p:txBody>
          <a:bodyPr wrap="square" rtlCol="0">
            <a:spAutoFit/>
            <a:scene3d>
              <a:camera prst="orthographicFront"/>
              <a:lightRig rig="threePt" dir="t"/>
            </a:scene3d>
            <a:sp3d extrusionH="57150">
              <a:bevelT w="82550" h="38100" prst="coolSlant"/>
            </a:sp3d>
          </a:bodyPr>
          <a:lstStyle/>
          <a:p>
            <a:pPr algn="ctr"/>
            <a:r>
              <a:rPr lang="ru-RU" sz="1400" dirty="0">
                <a:latin typeface="Times New Roman" panose="02020603050405020304" pitchFamily="18" charset="0"/>
                <a:cs typeface="Times New Roman" panose="02020603050405020304" pitchFamily="18" charset="0"/>
              </a:rPr>
              <a:t>МУНИЦИПАЛЬНОЕ КАЗЕННОЕ УЧРЕЖДЕНИЕ</a:t>
            </a:r>
          </a:p>
          <a:p>
            <a:pPr algn="ctr"/>
            <a:r>
              <a:rPr lang="ru-RU" sz="1400" dirty="0">
                <a:latin typeface="Times New Roman" panose="02020603050405020304" pitchFamily="18" charset="0"/>
                <a:cs typeface="Times New Roman" panose="02020603050405020304" pitchFamily="18" charset="0"/>
              </a:rPr>
              <a:t>«ДЕПАРТАМЕНТ ОБРАЗОВАНИЯ МЕСТНОЙ АДМИНИСТРАЦИИ</a:t>
            </a:r>
          </a:p>
          <a:p>
            <a:pPr algn="ctr"/>
            <a:r>
              <a:rPr lang="ru-RU" sz="1400" dirty="0">
                <a:latin typeface="Times New Roman" panose="02020603050405020304" pitchFamily="18" charset="0"/>
                <a:cs typeface="Times New Roman" panose="02020603050405020304" pitchFamily="18" charset="0"/>
              </a:rPr>
              <a:t>ГОРОДСКОГО ОКРУГА НАЛЬЧИК»</a:t>
            </a:r>
          </a:p>
          <a:p>
            <a:pPr algn="ctr"/>
            <a:r>
              <a:rPr lang="ru-RU" sz="1400" b="1" dirty="0">
                <a:latin typeface="Times New Roman" panose="02020603050405020304" pitchFamily="18" charset="0"/>
                <a:cs typeface="Times New Roman" panose="02020603050405020304" pitchFamily="18" charset="0"/>
              </a:rPr>
              <a:t>Муниципальное казенное дошкольное образовательное учреждение</a:t>
            </a:r>
            <a:endParaRPr lang="ru-RU" sz="1400" dirty="0">
              <a:latin typeface="Times New Roman" panose="02020603050405020304" pitchFamily="18" charset="0"/>
              <a:cs typeface="Times New Roman" panose="02020603050405020304" pitchFamily="18" charset="0"/>
            </a:endParaRPr>
          </a:p>
          <a:p>
            <a:pPr algn="ctr"/>
            <a:r>
              <a:rPr lang="ru-RU" sz="1400" b="1" dirty="0">
                <a:latin typeface="Times New Roman" panose="02020603050405020304" pitchFamily="18" charset="0"/>
                <a:cs typeface="Times New Roman" panose="02020603050405020304" pitchFamily="18" charset="0"/>
              </a:rPr>
              <a:t>«Детский сад № 73» городского округа Нальчик</a:t>
            </a:r>
            <a:endParaRPr lang="ru-RU" sz="1400" dirty="0">
              <a:latin typeface="Times New Roman" panose="02020603050405020304" pitchFamily="18" charset="0"/>
              <a:cs typeface="Times New Roman" panose="02020603050405020304" pitchFamily="18" charset="0"/>
            </a:endParaRPr>
          </a:p>
          <a:p>
            <a:pPr algn="ctr"/>
            <a:r>
              <a:rPr lang="ru-RU" sz="1400" b="1" dirty="0">
                <a:latin typeface="Times New Roman" panose="02020603050405020304" pitchFamily="18" charset="0"/>
                <a:cs typeface="Times New Roman" panose="02020603050405020304" pitchFamily="18" charset="0"/>
              </a:rPr>
              <a:t>Кабардино-Балкарской Республики</a:t>
            </a:r>
            <a:endParaRPr lang="ru-RU" sz="1400" dirty="0">
              <a:latin typeface="Times New Roman" panose="02020603050405020304" pitchFamily="18" charset="0"/>
              <a:cs typeface="Times New Roman" panose="02020603050405020304" pitchFamily="18" charset="0"/>
            </a:endParaRPr>
          </a:p>
          <a:p>
            <a:pPr algn="ctr"/>
            <a:r>
              <a:rPr lang="ru-RU" sz="4000" b="1" u="sng" dirty="0" smtClean="0">
                <a:solidFill>
                  <a:srgbClr val="FF0000"/>
                </a:solidFill>
                <a:effectLst>
                  <a:reflection blurRad="6350" stA="60000" endA="900" endPos="58000" dir="5400000" sy="-100000" algn="bl" rotWithShape="0"/>
                </a:effectLst>
                <a:latin typeface="Times New Roman" pitchFamily="18" charset="0"/>
                <a:cs typeface="Times New Roman" pitchFamily="18" charset="0"/>
              </a:rPr>
              <a:t>Спортивный зал</a:t>
            </a:r>
          </a:p>
          <a:p>
            <a:pPr algn="ctr"/>
            <a:endParaRPr lang="ru-RU" sz="4000" b="1" u="sng" dirty="0" smtClean="0">
              <a:solidFill>
                <a:srgbClr val="FF0000"/>
              </a:solidFill>
              <a:effectLst>
                <a:reflection blurRad="6350" stA="60000" endA="900" endPos="58000" dir="5400000" sy="-100000" algn="bl" rotWithShape="0"/>
              </a:effectLst>
              <a:latin typeface="Times New Roman" pitchFamily="18" charset="0"/>
              <a:cs typeface="Times New Roman" pitchFamily="18" charset="0"/>
            </a:endParaRPr>
          </a:p>
          <a:p>
            <a:pPr algn="ctr"/>
            <a:endParaRPr lang="ru-RU" sz="4000" b="1" u="sng" dirty="0" smtClean="0">
              <a:solidFill>
                <a:srgbClr val="FF0000"/>
              </a:solidFill>
              <a:effectLst>
                <a:reflection blurRad="6350" stA="60000" endA="900" endPos="58000" dir="5400000" sy="-100000" algn="bl" rotWithShape="0"/>
              </a:effectLst>
              <a:latin typeface="Times New Roman" pitchFamily="18" charset="0"/>
              <a:cs typeface="Times New Roman" pitchFamily="18" charset="0"/>
            </a:endParaRPr>
          </a:p>
          <a:p>
            <a:pPr algn="r"/>
            <a:endParaRPr lang="ru-RU" sz="2000" b="1" u="sng" dirty="0" smtClean="0">
              <a:effectLst>
                <a:reflection blurRad="6350" stA="60000" endA="900" endPos="58000" dir="5400000" sy="-100000" algn="bl" rotWithShape="0"/>
              </a:effectLst>
              <a:latin typeface="Times New Roman" pitchFamily="18" charset="0"/>
              <a:cs typeface="Times New Roman" pitchFamily="18" charset="0"/>
            </a:endParaRPr>
          </a:p>
          <a:p>
            <a:pPr algn="r"/>
            <a:endParaRPr lang="ru-RU" sz="2000" b="1" u="sng" dirty="0">
              <a:effectLst>
                <a:reflection blurRad="6350" stA="60000" endA="900" endPos="58000" dir="5400000" sy="-100000" algn="bl" rotWithShape="0"/>
              </a:effectLst>
              <a:latin typeface="Times New Roman" pitchFamily="18" charset="0"/>
              <a:cs typeface="Times New Roman" pitchFamily="18" charset="0"/>
            </a:endParaRPr>
          </a:p>
          <a:p>
            <a:pPr algn="r"/>
            <a:endParaRPr lang="ru-RU" sz="2000" b="1" u="sng" dirty="0" smtClean="0">
              <a:effectLst>
                <a:reflection blurRad="6350" stA="60000" endA="900" endPos="58000" dir="5400000" sy="-100000" algn="bl" rotWithShape="0"/>
              </a:effectLst>
              <a:latin typeface="Times New Roman" pitchFamily="18" charset="0"/>
              <a:cs typeface="Times New Roman" pitchFamily="18" charset="0"/>
            </a:endParaRPr>
          </a:p>
          <a:p>
            <a:pPr algn="r"/>
            <a:r>
              <a:rPr lang="ru-RU" sz="2000" b="1" u="sng" dirty="0" smtClean="0">
                <a:effectLst>
                  <a:reflection blurRad="6350" stA="60000" endA="900" endPos="58000" dir="5400000" sy="-100000" algn="bl" rotWithShape="0"/>
                </a:effectLst>
                <a:latin typeface="Times New Roman" pitchFamily="18" charset="0"/>
                <a:cs typeface="Times New Roman" pitchFamily="18" charset="0"/>
              </a:rPr>
              <a:t>Инструктор ФИЗО: </a:t>
            </a:r>
            <a:r>
              <a:rPr lang="ru-RU" sz="2000" b="1" u="sng" dirty="0" err="1" smtClean="0">
                <a:effectLst>
                  <a:reflection blurRad="6350" stA="60000" endA="900" endPos="58000" dir="5400000" sy="-100000" algn="bl" rotWithShape="0"/>
                </a:effectLst>
                <a:latin typeface="Times New Roman" pitchFamily="18" charset="0"/>
                <a:cs typeface="Times New Roman" pitchFamily="18" charset="0"/>
              </a:rPr>
              <a:t>Шарибова</a:t>
            </a:r>
            <a:r>
              <a:rPr lang="ru-RU" sz="2000" b="1" u="sng" dirty="0" smtClean="0">
                <a:effectLst>
                  <a:reflection blurRad="6350" stA="60000" endA="900" endPos="58000" dir="5400000" sy="-100000" algn="bl" rotWithShape="0"/>
                </a:effectLst>
                <a:latin typeface="Times New Roman" pitchFamily="18" charset="0"/>
                <a:cs typeface="Times New Roman" pitchFamily="18" charset="0"/>
              </a:rPr>
              <a:t> Ф.В.</a:t>
            </a:r>
            <a:endParaRPr lang="ru-RU" sz="2000" b="1" u="sng" dirty="0">
              <a:effectLst>
                <a:reflection blurRad="6350" stA="60000" endA="900" endPos="58000" dir="5400000" sy="-100000" algn="bl" rotWithShape="0"/>
              </a:effectLst>
              <a:latin typeface="Arial Black" pitchFamily="34" charset="0"/>
            </a:endParaRPr>
          </a:p>
        </p:txBody>
      </p:sp>
    </p:spTree>
  </p:cSld>
  <p:clrMapOvr>
    <a:masterClrMapping/>
  </p:clrMapOvr>
  <p:transition spd="med" advClick="0" advTm="7000">
    <p:dissolve/>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p:cNvSpPr txBox="1"/>
          <p:nvPr/>
        </p:nvSpPr>
        <p:spPr>
          <a:xfrm>
            <a:off x="4067944" y="1419622"/>
            <a:ext cx="4738278" cy="1785104"/>
          </a:xfrm>
          <a:prstGeom prst="rect">
            <a:avLst/>
          </a:prstGeom>
          <a:noFill/>
        </p:spPr>
        <p:txBody>
          <a:bodyPr wrap="square" rtlCol="0">
            <a:spAutoFit/>
          </a:bodyPr>
          <a:lstStyle/>
          <a:p>
            <a:pPr algn="ctr"/>
            <a:r>
              <a:rPr lang="ru-RU" sz="1400" dirty="0" smtClean="0"/>
              <a:t> </a:t>
            </a:r>
            <a:r>
              <a:rPr lang="ru-RU" sz="1400" dirty="0"/>
              <a:t> </a:t>
            </a:r>
            <a:r>
              <a:rPr lang="ru-RU" sz="2400" dirty="0" err="1">
                <a:latin typeface="Times New Roman" panose="02020603050405020304" pitchFamily="18" charset="0"/>
                <a:cs typeface="Times New Roman" panose="02020603050405020304" pitchFamily="18" charset="0"/>
              </a:rPr>
              <a:t>Шарибова</a:t>
            </a:r>
            <a:r>
              <a:rPr lang="ru-RU" sz="2400" dirty="0">
                <a:latin typeface="Times New Roman" panose="02020603050405020304" pitchFamily="18" charset="0"/>
                <a:cs typeface="Times New Roman" panose="02020603050405020304" pitchFamily="18" charset="0"/>
              </a:rPr>
              <a:t> Фатима Витальевна </a:t>
            </a:r>
            <a:br>
              <a:rPr lang="ru-RU" sz="2400" dirty="0">
                <a:latin typeface="Times New Roman" panose="02020603050405020304" pitchFamily="18" charset="0"/>
                <a:cs typeface="Times New Roman" panose="02020603050405020304" pitchFamily="18" charset="0"/>
              </a:rPr>
            </a:br>
            <a:endParaRPr lang="ru-RU" sz="2400" dirty="0" smtClean="0">
              <a:latin typeface="Times New Roman" panose="02020603050405020304" pitchFamily="18" charset="0"/>
              <a:cs typeface="Times New Roman" panose="02020603050405020304" pitchFamily="18" charset="0"/>
            </a:endParaRPr>
          </a:p>
          <a:p>
            <a:pPr algn="ctr"/>
            <a:r>
              <a:rPr lang="ru-RU" sz="2400" dirty="0">
                <a:latin typeface="Times New Roman" panose="02020603050405020304" pitchFamily="18" charset="0"/>
                <a:cs typeface="Times New Roman" panose="02020603050405020304" pitchFamily="18" charset="0"/>
              </a:rPr>
              <a:t> Инструктор по физической культуре</a:t>
            </a:r>
            <a:br>
              <a:rPr lang="ru-RU" sz="2400" dirty="0">
                <a:latin typeface="Times New Roman" panose="02020603050405020304" pitchFamily="18" charset="0"/>
                <a:cs typeface="Times New Roman" panose="02020603050405020304" pitchFamily="18" charset="0"/>
              </a:rPr>
            </a:br>
            <a:endParaRPr lang="ru-RU" sz="1400" dirty="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l="-399" t="12216" r="398" b="14018"/>
          <a:stretch/>
        </p:blipFill>
        <p:spPr>
          <a:xfrm>
            <a:off x="323528" y="581820"/>
            <a:ext cx="3442692" cy="3789265"/>
          </a:xfrm>
          <a:prstGeom prst="rect">
            <a:avLst/>
          </a:prstGeom>
          <a:solidFill>
            <a:srgbClr val="FFFFFF">
              <a:shade val="85000"/>
            </a:srgbClr>
          </a:solidFill>
          <a:ln w="1905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cSld>
  <p:clrMapOvr>
    <a:masterClrMapping/>
  </p:clrMapOvr>
  <p:transition spd="med" advClick="0" advTm="7000">
    <p:wedg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339752" y="411510"/>
            <a:ext cx="4248472" cy="1938992"/>
          </a:xfrm>
          <a:prstGeom prst="rect">
            <a:avLst/>
          </a:prstGeom>
          <a:noFill/>
        </p:spPr>
        <p:txBody>
          <a:bodyPr wrap="square" rtlCol="0">
            <a:spAutoFit/>
          </a:bodyPr>
          <a:lstStyle/>
          <a:p>
            <a:pPr lvl="0" algn="ctr" fontAlgn="base">
              <a:spcBef>
                <a:spcPct val="0"/>
              </a:spcBef>
              <a:spcAft>
                <a:spcPct val="0"/>
              </a:spcAft>
            </a:pPr>
            <a:r>
              <a:rPr lang="ru-RU" sz="2400" b="1" dirty="0" smtClean="0">
                <a:latin typeface="Times New Roman" panose="02020603050405020304" pitchFamily="18" charset="0"/>
                <a:ea typeface="Times New Roman" pitchFamily="18" charset="0"/>
                <a:cs typeface="Times New Roman" panose="02020603050405020304" pitchFamily="18" charset="0"/>
              </a:rPr>
              <a:t>Я представить Вам хочу</a:t>
            </a:r>
          </a:p>
          <a:p>
            <a:pPr lvl="0" algn="ctr" eaLnBrk="0" fontAlgn="base" hangingPunct="0">
              <a:spcBef>
                <a:spcPct val="0"/>
              </a:spcBef>
              <a:spcAft>
                <a:spcPct val="0"/>
              </a:spcAft>
            </a:pPr>
            <a:r>
              <a:rPr lang="ru-RU" sz="2400" b="1" dirty="0" smtClean="0">
                <a:latin typeface="Times New Roman" panose="02020603050405020304" pitchFamily="18" charset="0"/>
                <a:ea typeface="Times New Roman" pitchFamily="18" charset="0"/>
                <a:cs typeface="Times New Roman" panose="02020603050405020304" pitchFamily="18" charset="0"/>
              </a:rPr>
              <a:t>Зал детсадовский, спортивный.</a:t>
            </a:r>
          </a:p>
          <a:p>
            <a:pPr lvl="0" algn="ctr" eaLnBrk="0" fontAlgn="base" hangingPunct="0">
              <a:spcBef>
                <a:spcPct val="0"/>
              </a:spcBef>
              <a:spcAft>
                <a:spcPct val="0"/>
              </a:spcAft>
            </a:pPr>
            <a:r>
              <a:rPr lang="ru-RU" sz="2400" b="1" dirty="0" smtClean="0">
                <a:latin typeface="Times New Roman" panose="02020603050405020304" pitchFamily="18" charset="0"/>
                <a:ea typeface="Times New Roman" pitchFamily="18" charset="0"/>
                <a:cs typeface="Times New Roman" panose="02020603050405020304" pitchFamily="18" charset="0"/>
              </a:rPr>
              <a:t>Хочешь ты здоровым быть –</a:t>
            </a:r>
          </a:p>
          <a:p>
            <a:pPr lvl="0" algn="ctr" eaLnBrk="0" fontAlgn="base" hangingPunct="0">
              <a:spcBef>
                <a:spcPct val="0"/>
              </a:spcBef>
              <a:spcAft>
                <a:spcPct val="0"/>
              </a:spcAft>
            </a:pPr>
            <a:r>
              <a:rPr lang="ru-RU" sz="2400" b="1" dirty="0" smtClean="0">
                <a:latin typeface="Times New Roman" panose="02020603050405020304" pitchFamily="18" charset="0"/>
                <a:ea typeface="Times New Roman" pitchFamily="18" charset="0"/>
                <a:cs typeface="Times New Roman" panose="02020603050405020304" pitchFamily="18" charset="0"/>
              </a:rPr>
              <a:t>Двигайся активней</a:t>
            </a:r>
            <a:r>
              <a:rPr lang="ru-RU" sz="2400" dirty="0" smtClean="0">
                <a:latin typeface="Times New Roman" panose="02020603050405020304" pitchFamily="18" charset="0"/>
                <a:ea typeface="Times New Roman" panose="02020603050405020304" pitchFamily="18" charset="0"/>
                <a:cs typeface="Times New Roman" panose="02020603050405020304" pitchFamily="18" charset="0"/>
              </a:rPr>
              <a:t>!</a:t>
            </a:r>
            <a:endParaRPr lang="ru-RU" sz="2400" dirty="0" smtClean="0">
              <a:latin typeface="Times New Roman" panose="02020603050405020304" pitchFamily="18" charset="0"/>
              <a:cs typeface="Times New Roman" panose="02020603050405020304" pitchFamily="18" charset="0"/>
            </a:endParaRPr>
          </a:p>
        </p:txBody>
      </p:sp>
    </p:spTree>
  </p:cSld>
  <p:clrMapOvr>
    <a:masterClrMapping/>
  </p:clrMapOvr>
  <p:transition spd="med" advClick="0" advTm="7000">
    <p:comb dir="vert"/>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251520" y="195486"/>
            <a:ext cx="8176992" cy="1477328"/>
          </a:xfrm>
          <a:prstGeom prst="rect">
            <a:avLst/>
          </a:prstGeom>
          <a:noFill/>
        </p:spPr>
        <p:txBody>
          <a:bodyPr wrap="square" rtlCol="0">
            <a:spAutoFit/>
          </a:bodyPr>
          <a:lstStyle/>
          <a:p>
            <a:pPr algn="ctr"/>
            <a:r>
              <a:rPr lang="ru-RU" b="1" dirty="0" smtClean="0">
                <a:latin typeface="Times New Roman" panose="02020603050405020304" pitchFamily="18" charset="0"/>
                <a:cs typeface="Times New Roman" panose="02020603050405020304" pitchFamily="18" charset="0"/>
              </a:rPr>
              <a:t>Многое для спорта есть,  </a:t>
            </a:r>
            <a:r>
              <a:rPr lang="ru-RU" b="1" dirty="0">
                <a:latin typeface="Times New Roman" panose="02020603050405020304" pitchFamily="18" charset="0"/>
                <a:cs typeface="Times New Roman" panose="02020603050405020304" pitchFamily="18" charset="0"/>
              </a:rPr>
              <a:t>д</a:t>
            </a:r>
            <a:r>
              <a:rPr lang="ru-RU" b="1" dirty="0" smtClean="0">
                <a:latin typeface="Times New Roman" panose="02020603050405020304" pitchFamily="18" charset="0"/>
                <a:cs typeface="Times New Roman" panose="02020603050405020304" pitchFamily="18" charset="0"/>
              </a:rPr>
              <a:t>аже всё не перечесть. Зал у нас так хорош,                 Лучше право, не найдёшь, всё что хочешь для детей,</a:t>
            </a:r>
          </a:p>
          <a:p>
            <a:pPr algn="ctr"/>
            <a:r>
              <a:rPr lang="ru-RU" b="1" dirty="0" smtClean="0">
                <a:latin typeface="Times New Roman" panose="02020603050405020304" pitchFamily="18" charset="0"/>
                <a:cs typeface="Times New Roman" panose="02020603050405020304" pitchFamily="18" charset="0"/>
              </a:rPr>
              <a:t>Для физкультуры и затей</a:t>
            </a:r>
            <a:r>
              <a:rPr lang="ru-RU" b="1" dirty="0" smtClean="0">
                <a:latin typeface="Times New Roman" panose="02020603050405020304" pitchFamily="18" charset="0"/>
                <a:ea typeface="Times New Roman" pitchFamily="18" charset="0"/>
                <a:cs typeface="Times New Roman" panose="02020603050405020304" pitchFamily="18" charset="0"/>
              </a:rPr>
              <a:t>!</a:t>
            </a:r>
          </a:p>
          <a:p>
            <a:pPr algn="ctr"/>
            <a:endParaRPr lang="ru-RU" b="1" dirty="0" smtClean="0">
              <a:latin typeface="Times New Roman" panose="02020603050405020304" pitchFamily="18" charset="0"/>
              <a:ea typeface="Times New Roman" pitchFamily="18" charset="0"/>
              <a:cs typeface="Times New Roman" panose="02020603050405020304" pitchFamily="18" charset="0"/>
            </a:endParaRPr>
          </a:p>
          <a:p>
            <a:pPr algn="ctr"/>
            <a:endParaRPr lang="ru-RU" b="1" dirty="0" smtClean="0">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4109" y="2283718"/>
            <a:ext cx="2016224" cy="2688299"/>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981764" y="901454"/>
            <a:ext cx="1871094" cy="24947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250468" y="1550454"/>
            <a:ext cx="2576885" cy="343584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Рисунок 7"/>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2379607" y="1275606"/>
            <a:ext cx="1671587" cy="222878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advClick="0" advTm="7000">
    <p:wheel spokes="8"/>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7" name="Rectangle 1"/>
          <p:cNvSpPr>
            <a:spLocks noChangeArrowheads="1"/>
          </p:cNvSpPr>
          <p:nvPr/>
        </p:nvSpPr>
        <p:spPr bwMode="auto">
          <a:xfrm>
            <a:off x="6156176" y="5932904"/>
            <a:ext cx="1584176" cy="2062103"/>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endParaRPr lang="ru-RU" sz="1600" b="1" dirty="0" smtClean="0">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sz="1600" b="1" dirty="0" smtClean="0">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latin typeface="Times New Roman" pitchFamily="18" charset="0"/>
              <a:ea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lang="ru-RU" sz="1600" b="1" dirty="0" smtClean="0">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latin typeface="Times New Roman" pitchFamily="18" charset="0"/>
              <a:cs typeface="Times New Roman" pitchFamily="18" charset="0"/>
            </a:endParaRPr>
          </a:p>
          <a:p>
            <a:pPr marL="0" marR="0" lvl="0" indent="0" algn="just" defTabSz="914400" rtl="0" eaLnBrk="0" fontAlgn="base" latinLnBrk="0" hangingPunct="0">
              <a:lnSpc>
                <a:spcPct val="100000"/>
              </a:lnSpc>
              <a:spcBef>
                <a:spcPct val="0"/>
              </a:spcBef>
              <a:spcAft>
                <a:spcPct val="0"/>
              </a:spcAft>
              <a:buClrTx/>
              <a:buSzTx/>
              <a:buFontTx/>
              <a:buNone/>
              <a:tabLst/>
            </a:pPr>
            <a:endParaRPr kumimoji="0" lang="ru-RU" sz="1600" b="1" i="0" u="none" strike="noStrike" cap="none" normalizeH="0" baseline="0" dirty="0" smtClean="0">
              <a:ln>
                <a:noFill/>
              </a:ln>
              <a:effectLst/>
              <a:latin typeface="Times New Roman" pitchFamily="18" charset="0"/>
              <a:cs typeface="Times New Roman" pitchFamily="18" charset="0"/>
            </a:endParaRPr>
          </a:p>
        </p:txBody>
      </p:sp>
      <p:pic>
        <p:nvPicPr>
          <p:cNvPr id="2" name="Рисунок 1"/>
          <p:cNvPicPr>
            <a:picLocks noChangeAspect="1"/>
          </p:cNvPicPr>
          <p:nvPr/>
        </p:nvPicPr>
        <p:blipFill rotWithShape="1">
          <a:blip r:embed="rId2" cstate="print">
            <a:extLst>
              <a:ext uri="{28A0092B-C50C-407E-A947-70E740481C1C}">
                <a14:useLocalDpi xmlns:a14="http://schemas.microsoft.com/office/drawing/2010/main" val="0"/>
              </a:ext>
            </a:extLst>
          </a:blip>
          <a:srcRect l="1463" t="9363" r="132" b="18128"/>
          <a:stretch/>
        </p:blipFill>
        <p:spPr>
          <a:xfrm>
            <a:off x="251520" y="123478"/>
            <a:ext cx="2304256" cy="23042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59833" y="1958776"/>
            <a:ext cx="2232248" cy="29763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
        <p:nvSpPr>
          <p:cNvPr id="8" name="Прямоугольник 7"/>
          <p:cNvSpPr/>
          <p:nvPr/>
        </p:nvSpPr>
        <p:spPr>
          <a:xfrm>
            <a:off x="2578458" y="225453"/>
            <a:ext cx="6458038" cy="1754326"/>
          </a:xfrm>
          <a:prstGeom prst="rect">
            <a:avLst/>
          </a:prstGeom>
        </p:spPr>
        <p:txBody>
          <a:bodyPr wrap="square">
            <a:spAutoFit/>
          </a:bodyPr>
          <a:lstStyle/>
          <a:p>
            <a:pPr lvl="0" algn="ctr" fontAlgn="base">
              <a:spcBef>
                <a:spcPct val="0"/>
              </a:spcBef>
              <a:spcAft>
                <a:spcPct val="0"/>
              </a:spcAft>
            </a:pPr>
            <a:r>
              <a:rPr lang="ru-RU" b="1" dirty="0">
                <a:latin typeface="Times New Roman" pitchFamily="18" charset="0"/>
                <a:ea typeface="Times New Roman" pitchFamily="18" charset="0"/>
                <a:cs typeface="Times New Roman" pitchFamily="18" charset="0"/>
              </a:rPr>
              <a:t>С разноцветными гимнастическими палками Зарядку делаем и пляшем.</a:t>
            </a:r>
          </a:p>
          <a:p>
            <a:pPr lvl="0" algn="ctr" eaLnBrk="0" fontAlgn="base" hangingPunct="0">
              <a:spcBef>
                <a:spcPct val="0"/>
              </a:spcBef>
              <a:spcAft>
                <a:spcPct val="0"/>
              </a:spcAft>
            </a:pPr>
            <a:r>
              <a:rPr lang="ru-RU" b="1" dirty="0">
                <a:latin typeface="Times New Roman" pitchFamily="18" charset="0"/>
                <a:ea typeface="Times New Roman" pitchFamily="18" charset="0"/>
                <a:cs typeface="Times New Roman" pitchFamily="18" charset="0"/>
              </a:rPr>
              <a:t>В руки мы возьмём скакалку,</a:t>
            </a:r>
          </a:p>
          <a:p>
            <a:pPr lvl="0" algn="ctr" eaLnBrk="0" fontAlgn="base" hangingPunct="0">
              <a:spcBef>
                <a:spcPct val="0"/>
              </a:spcBef>
              <a:spcAft>
                <a:spcPct val="0"/>
              </a:spcAft>
            </a:pPr>
            <a:r>
              <a:rPr lang="ru-RU" b="1" dirty="0">
                <a:latin typeface="Times New Roman" pitchFamily="18" charset="0"/>
                <a:ea typeface="Times New Roman" pitchFamily="18" charset="0"/>
                <a:cs typeface="Times New Roman" pitchFamily="18" charset="0"/>
              </a:rPr>
              <a:t>Обруч, кубики и палку.</a:t>
            </a:r>
          </a:p>
          <a:p>
            <a:pPr lvl="0" algn="ctr" eaLnBrk="0" fontAlgn="base" hangingPunct="0">
              <a:spcBef>
                <a:spcPct val="0"/>
              </a:spcBef>
              <a:spcAft>
                <a:spcPct val="0"/>
              </a:spcAft>
            </a:pPr>
            <a:r>
              <a:rPr lang="ru-RU" b="1" dirty="0">
                <a:latin typeface="Times New Roman" pitchFamily="18" charset="0"/>
                <a:ea typeface="Times New Roman" pitchFamily="18" charset="0"/>
                <a:cs typeface="Times New Roman" pitchFamily="18" charset="0"/>
              </a:rPr>
              <a:t>Все движения разучим,</a:t>
            </a:r>
          </a:p>
          <a:p>
            <a:pPr lvl="0" algn="ctr" eaLnBrk="0" fontAlgn="base" hangingPunct="0">
              <a:spcBef>
                <a:spcPct val="0"/>
              </a:spcBef>
              <a:spcAft>
                <a:spcPct val="0"/>
              </a:spcAft>
            </a:pPr>
            <a:r>
              <a:rPr lang="ru-RU" b="1" dirty="0">
                <a:latin typeface="Times New Roman" pitchFamily="18" charset="0"/>
                <a:ea typeface="Times New Roman" pitchFamily="18" charset="0"/>
                <a:cs typeface="Times New Roman" pitchFamily="18" charset="0"/>
              </a:rPr>
              <a:t>Станем крепче, станем лучше.</a:t>
            </a:r>
          </a:p>
        </p:txBody>
      </p:sp>
      <p:sp>
        <p:nvSpPr>
          <p:cNvPr id="9" name="Прямоугольник 8"/>
          <p:cNvSpPr/>
          <p:nvPr/>
        </p:nvSpPr>
        <p:spPr>
          <a:xfrm>
            <a:off x="5481228" y="2018151"/>
            <a:ext cx="3366120" cy="2862322"/>
          </a:xfrm>
          <a:prstGeom prst="rect">
            <a:avLst/>
          </a:prstGeom>
        </p:spPr>
        <p:txBody>
          <a:bodyPr wrap="square">
            <a:spAutoFit/>
          </a:bodyPr>
          <a:lstStyle/>
          <a:p>
            <a:pPr lvl="0" algn="just" eaLnBrk="0" fontAlgn="base" hangingPunct="0">
              <a:spcBef>
                <a:spcPct val="0"/>
              </a:spcBef>
              <a:spcAft>
                <a:spcPct val="0"/>
              </a:spcAft>
            </a:pPr>
            <a:r>
              <a:rPr lang="ru-RU" b="1" dirty="0" err="1">
                <a:solidFill>
                  <a:srgbClr val="FF0000"/>
                </a:solidFill>
                <a:latin typeface="Times New Roman" pitchFamily="18" charset="0"/>
                <a:ea typeface="Times New Roman" pitchFamily="18" charset="0"/>
                <a:cs typeface="Times New Roman" pitchFamily="18" charset="0"/>
              </a:rPr>
              <a:t>Флажки</a:t>
            </a:r>
            <a:r>
              <a:rPr lang="ru-RU" b="1" dirty="0" err="1" smtClean="0">
                <a:solidFill>
                  <a:srgbClr val="FF0000"/>
                </a:solidFill>
                <a:latin typeface="Times New Roman" pitchFamily="18" charset="0"/>
                <a:ea typeface="Times New Roman" pitchFamily="18" charset="0"/>
                <a:cs typeface="Times New Roman" pitchFamily="18" charset="0"/>
              </a:rPr>
              <a:t>,«</a:t>
            </a:r>
            <a:r>
              <a:rPr lang="ru-RU" b="1" dirty="0" err="1">
                <a:solidFill>
                  <a:srgbClr val="FF0000"/>
                </a:solidFill>
                <a:latin typeface="Times New Roman" pitchFamily="18" charset="0"/>
                <a:ea typeface="Times New Roman" pitchFamily="18" charset="0"/>
                <a:cs typeface="Times New Roman" pitchFamily="18" charset="0"/>
              </a:rPr>
              <a:t>погремушки</a:t>
            </a:r>
            <a:r>
              <a:rPr lang="ru-RU" b="1" dirty="0">
                <a:solidFill>
                  <a:srgbClr val="FF0000"/>
                </a:solidFill>
                <a:latin typeface="Times New Roman" pitchFamily="18" charset="0"/>
                <a:ea typeface="Times New Roman" pitchFamily="18" charset="0"/>
                <a:cs typeface="Times New Roman" pitchFamily="18" charset="0"/>
              </a:rPr>
              <a:t>», кубики, платочки, ленточки, морковки, бананы, скакалки, гимнастические палки, обручи, косички, мешочки</a:t>
            </a:r>
            <a:r>
              <a:rPr lang="ru-RU" b="1" dirty="0" smtClean="0">
                <a:solidFill>
                  <a:srgbClr val="FF0000"/>
                </a:solidFill>
                <a:latin typeface="Times New Roman" pitchFamily="18" charset="0"/>
                <a:ea typeface="Times New Roman" pitchFamily="18" charset="0"/>
                <a:cs typeface="Times New Roman" pitchFamily="18" charset="0"/>
              </a:rPr>
              <a:t>,–используются</a:t>
            </a:r>
            <a:r>
              <a:rPr lang="ru-RU" b="1" dirty="0">
                <a:solidFill>
                  <a:srgbClr val="FF0000"/>
                </a:solidFill>
                <a:latin typeface="Times New Roman" pitchFamily="18" charset="0"/>
                <a:ea typeface="Times New Roman" pitchFamily="18" charset="0"/>
                <a:cs typeface="Times New Roman" pitchFamily="18" charset="0"/>
              </a:rPr>
              <a:t>: для ОРУ, п/и, развлечений, развития ОВД и физических качеств, для быстрого деления на команды и т.д.</a:t>
            </a:r>
          </a:p>
        </p:txBody>
      </p:sp>
      <p:pic>
        <p:nvPicPr>
          <p:cNvPr id="10" name="Рисунок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6200000">
            <a:off x="522209" y="2365736"/>
            <a:ext cx="2100182" cy="280024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advClick="0" advTm="7000">
    <p:wheel spokes="8"/>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Рисунок 5" descr="U09-Rv6z3Co.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6625311" y="339502"/>
            <a:ext cx="2154955" cy="185428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rotWithShape="1">
          <a:blip r:embed="rId3" cstate="print">
            <a:extLst>
              <a:ext uri="{28A0092B-C50C-407E-A947-70E740481C1C}">
                <a14:useLocalDpi xmlns:a14="http://schemas.microsoft.com/office/drawing/2010/main" val="0"/>
              </a:ext>
            </a:extLst>
          </a:blip>
          <a:srcRect l="11200" t="7000" r="27202" b="3400"/>
          <a:stretch/>
        </p:blipFill>
        <p:spPr>
          <a:xfrm>
            <a:off x="179512" y="1923678"/>
            <a:ext cx="1584176" cy="3072341"/>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8" name="Рисунок 7"/>
          <p:cNvPicPr>
            <a:picLocks noChangeAspect="1"/>
          </p:cNvPicPr>
          <p:nvPr/>
        </p:nvPicPr>
        <p:blipFill rotWithShape="1">
          <a:blip r:embed="rId4">
            <a:extLst>
              <a:ext uri="{28A0092B-C50C-407E-A947-70E740481C1C}">
                <a14:useLocalDpi xmlns:a14="http://schemas.microsoft.com/office/drawing/2010/main" val="0"/>
              </a:ext>
            </a:extLst>
          </a:blip>
          <a:srcRect l="9436" t="9517" r="8522" b="11962"/>
          <a:stretch/>
        </p:blipFill>
        <p:spPr>
          <a:xfrm rot="5400000">
            <a:off x="4303606" y="679904"/>
            <a:ext cx="2408996" cy="172819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Рисунок 8"/>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963561" y="2859782"/>
            <a:ext cx="2509530" cy="21362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ChangeArrowheads="1"/>
          </p:cNvSpPr>
          <p:nvPr/>
        </p:nvSpPr>
        <p:spPr bwMode="auto">
          <a:xfrm>
            <a:off x="3923928" y="195487"/>
            <a:ext cx="2588298" cy="3558810"/>
          </a:xfrm>
          <a:prstGeom prst="rect">
            <a:avLst/>
          </a:prstGeom>
          <a:solidFill>
            <a:srgbClr val="FFFFFF"/>
          </a:solidFill>
          <a:ln w="9525">
            <a:noFill/>
            <a:miter lim="800000"/>
            <a:headEnd/>
            <a:tailEnd/>
          </a:ln>
          <a:effectLst>
            <a:softEdge rad="635000"/>
          </a:effectLst>
        </p:spPr>
        <p:txBody>
          <a:bodyPr vert="horz" wrap="square" lIns="91440" tIns="45720" rIns="91440" bIns="45720" numCol="1" anchor="ctr" anchorCtr="0" compatLnSpc="1">
            <a:prstTxWarp prst="textNoShape">
              <a:avLst/>
            </a:prstTxWarp>
            <a:spAutoFit/>
          </a:bodyPr>
          <a:lstStyle/>
          <a:p>
            <a:pPr marL="0" marR="0" lvl="0" indent="0" algn="just"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Дети все активные,</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Ловкие, спортивные,</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Любят с </a:t>
            </a:r>
            <a:r>
              <a:rPr kumimoji="0" lang="ru-RU" sz="1400" b="1" i="0" u="sng" strike="noStrike" cap="none" normalizeH="0" baseline="0" dirty="0" smtClean="0">
                <a:ln>
                  <a:noFill/>
                </a:ln>
                <a:effectLst/>
                <a:latin typeface="Times New Roman" pitchFamily="18" charset="0"/>
                <a:ea typeface="Times New Roman" pitchFamily="18" charset="0"/>
                <a:cs typeface="Times New Roman" pitchFamily="18" charset="0"/>
              </a:rPr>
              <a:t>мячиком</a:t>
            </a: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 играть: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И ловить и догонять.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Большое множество мячей</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Есть для наших малышей.</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Маленькие есть, большие,</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Полосатые, цветные,</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Из пластмассы и из ткани,</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И колючие с шипами.</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Вот какой огромный мяч,</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Понесёт меня он вскачь.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Белый, синий, красный.</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Прыгает так классно.</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Все нам не пересчитать,</a:t>
            </a:r>
          </a:p>
          <a:p>
            <a:pPr marL="0" marR="0" lvl="0" indent="0" algn="just"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effectLst/>
                <a:latin typeface="Times New Roman" pitchFamily="18" charset="0"/>
                <a:ea typeface="Times New Roman" pitchFamily="18" charset="0"/>
                <a:cs typeface="Times New Roman" pitchFamily="18" charset="0"/>
              </a:rPr>
              <a:t>Будем дальше продолжать</a:t>
            </a:r>
            <a:r>
              <a:rPr kumimoji="0" lang="ru-RU" sz="1400" b="1" i="0" u="none" strike="noStrike" cap="none" normalizeH="0" baseline="0" dirty="0" smtClean="0">
                <a:ln>
                  <a:noFill/>
                </a:ln>
                <a:solidFill>
                  <a:srgbClr val="FF33CC"/>
                </a:solidFill>
                <a:effectLst/>
                <a:latin typeface="Arial" pitchFamily="34" charset="0"/>
                <a:ea typeface="Times New Roman" pitchFamily="18" charset="0"/>
                <a:cs typeface="Arial" pitchFamily="34" charset="0"/>
              </a:rPr>
              <a:t>.</a:t>
            </a:r>
            <a:endParaRPr kumimoji="0" lang="ru-RU" sz="1400" b="1" i="0" u="none" strike="noStrike" cap="none" normalizeH="0" baseline="0" dirty="0" smtClean="0">
              <a:ln>
                <a:noFill/>
              </a:ln>
              <a:solidFill>
                <a:srgbClr val="FF33CC"/>
              </a:solidFill>
              <a:effectLst/>
              <a:latin typeface="Arial" pitchFamily="34" charset="0"/>
              <a:cs typeface="Arial" pitchFamily="34"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3" y="2407196"/>
            <a:ext cx="1944216" cy="259228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Рисунок 2"/>
          <p:cNvPicPr>
            <a:picLocks noChangeAspect="1"/>
          </p:cNvPicPr>
          <p:nvPr/>
        </p:nvPicPr>
        <p:blipFill rotWithShape="1">
          <a:blip r:embed="rId3" cstate="print">
            <a:extLst>
              <a:ext uri="{28A0092B-C50C-407E-A947-70E740481C1C}">
                <a14:useLocalDpi xmlns:a14="http://schemas.microsoft.com/office/drawing/2010/main" val="0"/>
              </a:ext>
            </a:extLst>
          </a:blip>
          <a:srcRect l="-488" t="14845"/>
          <a:stretch/>
        </p:blipFill>
        <p:spPr>
          <a:xfrm>
            <a:off x="6282826" y="195487"/>
            <a:ext cx="2612954" cy="295232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rot="10800000" flipV="1">
            <a:off x="2203700" y="195487"/>
            <a:ext cx="1728191" cy="230425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advClick="0" advTm="7000">
    <p:strips dir="ru"/>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1"/>
          <p:cNvSpPr>
            <a:spLocks noChangeArrowheads="1"/>
          </p:cNvSpPr>
          <p:nvPr/>
        </p:nvSpPr>
        <p:spPr bwMode="auto">
          <a:xfrm>
            <a:off x="6000760" y="-2108770"/>
            <a:ext cx="2928958" cy="6555641"/>
          </a:xfrm>
          <a:prstGeom prst="rect">
            <a:avLst/>
          </a:prstGeom>
          <a:solidFill>
            <a:srgbClr val="FFFFFF"/>
          </a:solidFill>
          <a:ln w="9525">
            <a:noFill/>
            <a:miter lim="800000"/>
            <a:headEnd/>
            <a:tailEnd/>
          </a:ln>
          <a:effectLst>
            <a:softEdge rad="635000"/>
          </a:effectLst>
        </p:spPr>
        <p:txBody>
          <a:bodyPr vert="horz" wrap="square" lIns="91440" tIns="45720" rIns="91440" bIns="45720" numCol="1" anchor="ctr" anchorCtr="0" compatLnSpc="1">
            <a:prstTxWarp prst="textNoShape">
              <a:avLst/>
            </a:prstTxWarp>
            <a:spAutoFit/>
          </a:bodyPr>
          <a:lstStyle/>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endParaRPr>
          </a:p>
          <a:p>
            <a:pPr marL="0" marR="0" lvl="0" indent="0" algn="l" defTabSz="914400" rtl="0" eaLnBrk="1" fontAlgn="base" latinLnBrk="0" hangingPunct="1">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ea typeface="Times New Roman" pitchFamily="18" charset="0"/>
              <a:cs typeface="Times New Roman" pitchFamily="18"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По </a:t>
            </a:r>
            <a:r>
              <a:rPr kumimoji="0" lang="ru-RU" sz="1400" b="1" i="0" u="sng"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СКАМЕЙКЕ</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шагаем,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Свои ножки укрепляем.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Через </a:t>
            </a:r>
            <a:r>
              <a:rPr kumimoji="0" lang="ru-RU" sz="1400" b="1" i="0" u="sng"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лесенки</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 идём,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Каждый цвет перешагнём.</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А для ручек есть </a:t>
            </a:r>
            <a:r>
              <a:rPr kumimoji="0" lang="ru-RU" sz="1400" b="1" i="0" u="sng" strike="noStrike" cap="none" normalizeH="0" baseline="0" dirty="0" smtClean="0">
                <a:ln>
                  <a:noFill/>
                </a:ln>
                <a:solidFill>
                  <a:srgbClr val="002060"/>
                </a:solidFill>
                <a:effectLst/>
                <a:latin typeface="Times New Roman" panose="02020603050405020304" pitchFamily="18" charset="0"/>
                <a:ea typeface="Times New Roman" panose="02020603050405020304" pitchFamily="18" charset="0"/>
                <a:cs typeface="Times New Roman" panose="02020603050405020304" pitchFamily="18" charset="0"/>
              </a:rPr>
              <a:t>гантели</a:t>
            </a: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1400" b="1" i="0" u="none" strike="noStrike" cap="none" normalizeH="0" baseline="0" dirty="0" smtClean="0">
                <a:ln>
                  <a:noFill/>
                </a:ln>
                <a:solidFill>
                  <a:srgbClr val="002060"/>
                </a:solidFill>
                <a:effectLst/>
                <a:latin typeface="Times New Roman" pitchFamily="18" charset="0"/>
                <a:ea typeface="Times New Roman" pitchFamily="18" charset="0"/>
                <a:cs typeface="Times New Roman" pitchFamily="18" charset="0"/>
              </a:rPr>
              <a:t>Чтоб ручки не болели.</a:t>
            </a:r>
          </a:p>
          <a:p>
            <a:pPr marL="0" marR="0" lvl="0" indent="0" algn="l" defTabSz="914400" rtl="0" eaLnBrk="0" fontAlgn="base" latinLnBrk="0" hangingPunct="0">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lang="ru-RU" sz="1400" b="1" dirty="0" smtClean="0">
              <a:solidFill>
                <a:srgbClr val="002060"/>
              </a:solidFill>
              <a:latin typeface="Times New Roman" pitchFamily="18" charset="0"/>
              <a:cs typeface="Times New Roman" pitchFamily="18" charset="0"/>
            </a:endParaRPr>
          </a:p>
          <a:p>
            <a:pPr marL="0" marR="0" lvl="0" indent="0" algn="l" defTabSz="914400" rtl="0" eaLnBrk="0" fontAlgn="base" latinLnBrk="0" hangingPunct="0">
              <a:lnSpc>
                <a:spcPct val="100000"/>
              </a:lnSpc>
              <a:spcBef>
                <a:spcPct val="0"/>
              </a:spcBef>
              <a:spcAft>
                <a:spcPct val="0"/>
              </a:spcAft>
              <a:buClrTx/>
              <a:buSzTx/>
              <a:buFontTx/>
              <a:buNone/>
              <a:tabLst/>
            </a:pPr>
            <a:endParaRPr kumimoji="0" lang="ru-RU" sz="1400" b="1" i="0" u="none" strike="noStrike" cap="none" normalizeH="0" baseline="0" dirty="0" smtClean="0">
              <a:ln>
                <a:noFill/>
              </a:ln>
              <a:solidFill>
                <a:srgbClr val="002060"/>
              </a:solidFill>
              <a:effectLst/>
              <a:latin typeface="Times New Roman" pitchFamily="18" charset="0"/>
              <a:cs typeface="Times New Roman"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lang="ru-RU" sz="1400" b="1" dirty="0" smtClean="0">
                <a:solidFill>
                  <a:srgbClr val="FF0000"/>
                </a:solidFill>
                <a:latin typeface="Times New Roman" pitchFamily="18" charset="0"/>
                <a:cs typeface="Times New Roman" pitchFamily="18" charset="0"/>
              </a:rPr>
              <a:t>Гимнастической бревно, «лестница-балансир», «веревочная лестница», балансир со </a:t>
            </a:r>
            <a:r>
              <a:rPr lang="ru-RU" sz="1400" b="1" dirty="0" err="1" smtClean="0">
                <a:solidFill>
                  <a:srgbClr val="FF0000"/>
                </a:solidFill>
                <a:latin typeface="Times New Roman" pitchFamily="18" charset="0"/>
                <a:cs typeface="Times New Roman" pitchFamily="18" charset="0"/>
              </a:rPr>
              <a:t>следышками</a:t>
            </a:r>
            <a:r>
              <a:rPr lang="ru-RU" sz="1400" b="1" dirty="0" smtClean="0">
                <a:solidFill>
                  <a:srgbClr val="FF0000"/>
                </a:solidFill>
                <a:latin typeface="Times New Roman" pitchFamily="18" charset="0"/>
                <a:cs typeface="Times New Roman" pitchFamily="18" charset="0"/>
              </a:rPr>
              <a:t>, гимнастическая скамейка – используется для: - развития равновесия, ОВД, физических качеств,  ОРУ, в развлечениях, эстафетах, ОВД и т.д.</a:t>
            </a:r>
            <a:endParaRPr kumimoji="0" lang="ru-RU" sz="1400" b="1" i="0" u="none" strike="noStrike" cap="none" normalizeH="0" baseline="0" dirty="0" smtClean="0">
              <a:ln>
                <a:noFill/>
              </a:ln>
              <a:solidFill>
                <a:srgbClr val="FF0000"/>
              </a:solidFill>
              <a:effectLst/>
              <a:latin typeface="Times New Roman" pitchFamily="18" charset="0"/>
              <a:cs typeface="Times New Roman"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42274" y="216325"/>
            <a:ext cx="1872208" cy="249627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3" name="Рисунок 2"/>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240230" y="2283718"/>
            <a:ext cx="2022732" cy="2696975"/>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4" name="Рисунок 3"/>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458332" y="216324"/>
            <a:ext cx="1872207" cy="249627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advClick="0" advTm="7000">
    <p:split orient="vert"/>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251520" y="121692"/>
            <a:ext cx="8275871" cy="2520280"/>
          </a:xfrm>
          <a:prstGeom prst="rect">
            <a:avLst/>
          </a:prstGeom>
        </p:spPr>
        <p:txBody>
          <a:bodyPr/>
          <a:lstStyle/>
          <a:p>
            <a:pPr algn="ctr">
              <a:buNone/>
            </a:pPr>
            <a:r>
              <a:rPr lang="ru-RU" sz="1800" b="1" dirty="0" smtClean="0">
                <a:latin typeface="Times New Roman" pitchFamily="18" charset="0"/>
                <a:cs typeface="Times New Roman" pitchFamily="18" charset="0"/>
              </a:rPr>
              <a:t>      Баскетбольные кольца –используются в НОД, развлечениях, индивидуальной работе, эстафетах для развития ловкости, глазомера и т.д.</a:t>
            </a:r>
            <a:endParaRPr lang="ru-RU" sz="1600" dirty="0" smtClean="0">
              <a:latin typeface="Times New Roman" pitchFamily="18" charset="0"/>
              <a:cs typeface="Times New Roman" pitchFamily="18" charset="0"/>
            </a:endParaRPr>
          </a:p>
          <a:p>
            <a:pPr algn="ctr">
              <a:buNone/>
            </a:pPr>
            <a:r>
              <a:rPr lang="ru-RU" sz="1200" dirty="0" smtClean="0">
                <a:latin typeface="Times New Roman" pitchFamily="18" charset="0"/>
                <a:cs typeface="Times New Roman" pitchFamily="18" charset="0"/>
              </a:rPr>
              <a:t>       </a:t>
            </a:r>
            <a:r>
              <a:rPr lang="ru-RU" sz="1200" dirty="0" smtClean="0">
                <a:solidFill>
                  <a:srgbClr val="FF0000"/>
                </a:solidFill>
                <a:latin typeface="Times New Roman" pitchFamily="18" charset="0"/>
                <a:cs typeface="Times New Roman" pitchFamily="18" charset="0"/>
              </a:rPr>
              <a:t>Мяч возьми и не стесняйся,</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Начинай в кольцо бросать,</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Разомнись и зажигайся,</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В баскетболе есть азарт:</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Игроков обводишь в зале</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Финт, прыжок и не упасть,</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И в корзину ты, пожалуй,</a:t>
            </a:r>
            <a:br>
              <a:rPr lang="ru-RU" sz="1200" dirty="0" smtClean="0">
                <a:solidFill>
                  <a:srgbClr val="FF0000"/>
                </a:solidFill>
                <a:latin typeface="Times New Roman" pitchFamily="18" charset="0"/>
                <a:cs typeface="Times New Roman" pitchFamily="18" charset="0"/>
              </a:rPr>
            </a:br>
            <a:r>
              <a:rPr lang="ru-RU" sz="1200" dirty="0" smtClean="0">
                <a:solidFill>
                  <a:srgbClr val="FF0000"/>
                </a:solidFill>
                <a:latin typeface="Times New Roman" pitchFamily="18" charset="0"/>
                <a:cs typeface="Times New Roman" pitchFamily="18" charset="0"/>
              </a:rPr>
              <a:t>Можешь сотню раз попасть, попасть</a:t>
            </a:r>
            <a:r>
              <a:rPr lang="ru-RU" sz="1600" dirty="0" smtClean="0">
                <a:solidFill>
                  <a:srgbClr val="FF0000"/>
                </a:solidFill>
                <a:latin typeface="Times New Roman" pitchFamily="18" charset="0"/>
                <a:cs typeface="Times New Roman" pitchFamily="18" charset="0"/>
              </a:rPr>
              <a:t>.</a:t>
            </a:r>
            <a:r>
              <a:rPr lang="ru-RU" dirty="0" smtClean="0"/>
              <a:t/>
            </a:r>
            <a:br>
              <a:rPr lang="ru-RU" dirty="0" smtClean="0"/>
            </a:br>
            <a:r>
              <a:rPr lang="ru-RU" dirty="0" smtClean="0"/>
              <a:t/>
            </a:r>
            <a:br>
              <a:rPr lang="ru-RU" dirty="0" smtClean="0"/>
            </a:br>
            <a:endParaRPr lang="ru-RU" dirty="0"/>
          </a:p>
        </p:txBody>
      </p:sp>
      <p:pic>
        <p:nvPicPr>
          <p:cNvPr id="4" name="Рисунок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5400000">
            <a:off x="-106861" y="1994027"/>
            <a:ext cx="2877002" cy="216024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6" name="Рисунок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670586" y="1381832"/>
            <a:ext cx="2072829" cy="276377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rotWithShape="1">
          <a:blip r:embed="rId4" cstate="print">
            <a:extLst>
              <a:ext uri="{28A0092B-C50C-407E-A947-70E740481C1C}">
                <a14:useLocalDpi xmlns:a14="http://schemas.microsoft.com/office/drawing/2010/main" val="0"/>
              </a:ext>
            </a:extLst>
          </a:blip>
          <a:srcRect l="20134" t="1001" r="16400" b="54200"/>
          <a:stretch/>
        </p:blipFill>
        <p:spPr>
          <a:xfrm>
            <a:off x="3357600" y="2715766"/>
            <a:ext cx="2448272" cy="2304256"/>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EBxITYDV0ac.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785786" y="571486"/>
            <a:ext cx="4667259" cy="3500444"/>
          </a:xfrm>
          <a:prstGeom prst="rect">
            <a:avLst/>
          </a:prstGeom>
        </p:spPr>
      </p:pic>
      <p:sp>
        <p:nvSpPr>
          <p:cNvPr id="3" name="Заголовок 2"/>
          <p:cNvSpPr>
            <a:spLocks noGrp="1"/>
          </p:cNvSpPr>
          <p:nvPr>
            <p:ph type="title" idx="4294967295"/>
          </p:nvPr>
        </p:nvSpPr>
        <p:spPr>
          <a:xfrm>
            <a:off x="5643570" y="214296"/>
            <a:ext cx="3008313" cy="871538"/>
          </a:xfrm>
          <a:prstGeom prst="rect">
            <a:avLst/>
          </a:prstGeom>
        </p:spPr>
        <p:txBody>
          <a:bodyPr/>
          <a:lstStyle/>
          <a:p>
            <a:r>
              <a:rPr lang="ru-RU" b="1" dirty="0" smtClean="0">
                <a:latin typeface="Times New Roman" pitchFamily="18" charset="0"/>
                <a:cs typeface="Times New Roman" pitchFamily="18" charset="0"/>
              </a:rPr>
              <a:t>«Степ»</a:t>
            </a:r>
            <a:endParaRPr lang="ru-RU" b="1" dirty="0">
              <a:latin typeface="Times New Roman" pitchFamily="18" charset="0"/>
              <a:cs typeface="Times New Roman" pitchFamily="18" charset="0"/>
            </a:endParaRPr>
          </a:p>
        </p:txBody>
      </p:sp>
      <p:sp>
        <p:nvSpPr>
          <p:cNvPr id="5" name="Текст 4"/>
          <p:cNvSpPr>
            <a:spLocks noGrp="1"/>
          </p:cNvSpPr>
          <p:nvPr>
            <p:ph type="body" sz="half" idx="4294967295"/>
          </p:nvPr>
        </p:nvSpPr>
        <p:spPr>
          <a:xfrm>
            <a:off x="5572132" y="1142990"/>
            <a:ext cx="3008313" cy="3518297"/>
          </a:xfrm>
          <a:prstGeom prst="rect">
            <a:avLst/>
          </a:prstGeom>
        </p:spPr>
        <p:txBody>
          <a:bodyPr/>
          <a:lstStyle/>
          <a:p>
            <a:pPr algn="just">
              <a:buNone/>
            </a:pPr>
            <a:r>
              <a:rPr lang="ru-RU" sz="1200" b="1" dirty="0" smtClean="0">
                <a:solidFill>
                  <a:srgbClr val="FF0000"/>
                </a:solidFill>
                <a:latin typeface="Times New Roman" pitchFamily="18" charset="0"/>
                <a:cs typeface="Times New Roman" pitchFamily="18" charset="0"/>
              </a:rPr>
              <a:t>        Степ- аэробика – это танцевальные занятия при помощи специальной платформы. Она привлекла меня своей доступностью, эмоциональностью и возможностью изменить содержание занятия в зависимости от возраста, физического состояния, подготовленности занимающихся. Кроме этого степ- аэробика развивает подвижность в суставах, формирует свод стопы, тренирует равновесие, укрепляет мышечную систему, улучшает гибкость, пластику, помогает выработать хорошую осанку, красивые, выразительные точные движения, способствует гармоничному развитию.</a:t>
            </a:r>
            <a:endParaRPr lang="ru-RU" sz="1200" b="1" dirty="0">
              <a:solidFill>
                <a:srgbClr val="FF0000"/>
              </a:solidFill>
              <a:latin typeface="Times New Roman" pitchFamily="18" charset="0"/>
              <a:cs typeface="Times New Roman" pitchFamily="18" charset="0"/>
            </a:endParaRPr>
          </a:p>
        </p:txBody>
      </p:sp>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Содержимое 3"/>
          <p:cNvSpPr>
            <a:spLocks noGrp="1"/>
          </p:cNvSpPr>
          <p:nvPr>
            <p:ph idx="4294967295"/>
          </p:nvPr>
        </p:nvSpPr>
        <p:spPr>
          <a:xfrm>
            <a:off x="3275856" y="204789"/>
            <a:ext cx="5616624" cy="854794"/>
          </a:xfrm>
          <a:prstGeom prst="rect">
            <a:avLst/>
          </a:prstGeom>
        </p:spPr>
        <p:txBody>
          <a:bodyPr/>
          <a:lstStyle/>
          <a:p>
            <a:pPr>
              <a:buNone/>
            </a:pPr>
            <a:r>
              <a:rPr lang="ru-RU" sz="2000" dirty="0" smtClean="0">
                <a:latin typeface="Times New Roman" pitchFamily="18" charset="0"/>
                <a:cs typeface="Times New Roman" pitchFamily="18" charset="0"/>
              </a:rPr>
              <a:t>     </a:t>
            </a:r>
            <a:r>
              <a:rPr lang="ru-RU" sz="2000" b="1" dirty="0" smtClean="0">
                <a:latin typeface="Times New Roman" pitchFamily="18" charset="0"/>
                <a:cs typeface="Times New Roman" pitchFamily="18" charset="0"/>
              </a:rPr>
              <a:t>Дуги</a:t>
            </a:r>
            <a:r>
              <a:rPr lang="ru-RU" sz="2000" dirty="0" smtClean="0">
                <a:latin typeface="Times New Roman" pitchFamily="18" charset="0"/>
                <a:cs typeface="Times New Roman" pitchFamily="18" charset="0"/>
              </a:rPr>
              <a:t>  - для </a:t>
            </a:r>
            <a:r>
              <a:rPr lang="ru-RU" sz="2000" dirty="0" err="1" smtClean="0">
                <a:latin typeface="Times New Roman" pitchFamily="18" charset="0"/>
                <a:cs typeface="Times New Roman" pitchFamily="18" charset="0"/>
              </a:rPr>
              <a:t>подлезания</a:t>
            </a:r>
            <a:r>
              <a:rPr lang="ru-RU" sz="2000" dirty="0" smtClean="0">
                <a:latin typeface="Times New Roman" pitchFamily="18" charset="0"/>
                <a:cs typeface="Times New Roman" pitchFamily="18" charset="0"/>
              </a:rPr>
              <a:t>. Используются в НОД,  индивидуальной работе, развлечениях, эстафетах.</a:t>
            </a:r>
          </a:p>
        </p:txBody>
      </p:sp>
      <p:pic>
        <p:nvPicPr>
          <p:cNvPr id="3" name="Рисунок 2"/>
          <p:cNvPicPr>
            <a:picLocks noChangeAspect="1"/>
          </p:cNvPicPr>
          <p:nvPr/>
        </p:nvPicPr>
        <p:blipFill rotWithShape="1">
          <a:blip r:embed="rId2" cstate="print">
            <a:extLst>
              <a:ext uri="{28A0092B-C50C-407E-A947-70E740481C1C}">
                <a14:useLocalDpi xmlns:a14="http://schemas.microsoft.com/office/drawing/2010/main" val="0"/>
              </a:ext>
            </a:extLst>
          </a:blip>
          <a:srcRect t="4174" r="2340" b="13011"/>
          <a:stretch/>
        </p:blipFill>
        <p:spPr>
          <a:xfrm>
            <a:off x="251520" y="238289"/>
            <a:ext cx="3168352" cy="2831293"/>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5" name="Рисунок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508104" y="1059583"/>
            <a:ext cx="2952328" cy="3936437"/>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Рисунок 1" descr="jmE6jUgmrDY.jpg"/>
          <p:cNvPicPr>
            <a:picLocks noChangeAspect="1"/>
          </p:cNvPicPr>
          <p:nvPr/>
        </p:nvPicPr>
        <p:blipFill>
          <a:blip r:embed="rId2" cstate="email">
            <a:extLst>
              <a:ext uri="{28A0092B-C50C-407E-A947-70E740481C1C}">
                <a14:useLocalDpi xmlns:a14="http://schemas.microsoft.com/office/drawing/2010/main"/>
              </a:ext>
            </a:extLst>
          </a:blip>
          <a:stretch>
            <a:fillRect/>
          </a:stretch>
        </p:blipFill>
        <p:spPr>
          <a:xfrm>
            <a:off x="857224" y="285734"/>
            <a:ext cx="2928958" cy="2890303"/>
          </a:xfrm>
          <a:prstGeom prst="rect">
            <a:avLst/>
          </a:prstGeom>
        </p:spPr>
      </p:pic>
      <p:pic>
        <p:nvPicPr>
          <p:cNvPr id="3" name="Рисунок 2" descr="zjhU035cfUI.jpg"/>
          <p:cNvPicPr>
            <a:picLocks noChangeAspect="1"/>
          </p:cNvPicPr>
          <p:nvPr/>
        </p:nvPicPr>
        <p:blipFill>
          <a:blip r:embed="rId3" cstate="email">
            <a:extLst>
              <a:ext uri="{28A0092B-C50C-407E-A947-70E740481C1C}">
                <a14:useLocalDpi xmlns:a14="http://schemas.microsoft.com/office/drawing/2010/main"/>
              </a:ext>
            </a:extLst>
          </a:blip>
          <a:stretch>
            <a:fillRect/>
          </a:stretch>
        </p:blipFill>
        <p:spPr>
          <a:xfrm>
            <a:off x="4714876" y="357172"/>
            <a:ext cx="3357586" cy="2857520"/>
          </a:xfrm>
          <a:prstGeom prst="rect">
            <a:avLst/>
          </a:prstGeom>
        </p:spPr>
      </p:pic>
      <p:sp>
        <p:nvSpPr>
          <p:cNvPr id="4" name="Заголовок 3"/>
          <p:cNvSpPr>
            <a:spLocks noGrp="1"/>
          </p:cNvSpPr>
          <p:nvPr>
            <p:ph type="title" idx="4294967295"/>
          </p:nvPr>
        </p:nvSpPr>
        <p:spPr>
          <a:xfrm>
            <a:off x="0" y="204788"/>
            <a:ext cx="8572500" cy="871537"/>
          </a:xfrm>
          <a:prstGeom prst="rect">
            <a:avLst/>
          </a:prstGeom>
        </p:spPr>
        <p:txBody>
          <a:bodyPr/>
          <a:lstStyle/>
          <a:p>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a:r>
            <a:br>
              <a:rPr lang="ru-RU" sz="3200" b="1" dirty="0" smtClean="0">
                <a:latin typeface="Times New Roman" pitchFamily="18" charset="0"/>
                <a:cs typeface="Times New Roman" pitchFamily="18" charset="0"/>
              </a:rPr>
            </a:br>
            <a:r>
              <a:rPr lang="ru-RU" sz="3200" b="1" dirty="0" smtClean="0">
                <a:latin typeface="Times New Roman" pitchFamily="18" charset="0"/>
                <a:cs typeface="Times New Roman" pitchFamily="18" charset="0"/>
              </a:rPr>
              <a:t> Картотеки,            дидактические        пособия</a:t>
            </a:r>
            <a:endParaRPr lang="ru-RU" sz="3200" b="1" dirty="0">
              <a:latin typeface="Times New Roman" pitchFamily="18" charset="0"/>
              <a:cs typeface="Times New Roman" pitchFamily="18" charset="0"/>
            </a:endParaRPr>
          </a:p>
        </p:txBody>
      </p:sp>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Содержимое 4"/>
          <p:cNvSpPr>
            <a:spLocks noGrp="1"/>
          </p:cNvSpPr>
          <p:nvPr>
            <p:ph idx="4294967295"/>
          </p:nvPr>
        </p:nvSpPr>
        <p:spPr>
          <a:xfrm>
            <a:off x="142844" y="204789"/>
            <a:ext cx="8715436" cy="1214833"/>
          </a:xfrm>
          <a:prstGeom prst="rect">
            <a:avLst/>
          </a:prstGeom>
        </p:spPr>
        <p:txBody>
          <a:bodyPr/>
          <a:lstStyle/>
          <a:p>
            <a:pPr algn="ctr"/>
            <a:r>
              <a:rPr lang="ru-RU" sz="1600" b="1" dirty="0">
                <a:latin typeface="Times New Roman" panose="02020603050405020304" pitchFamily="18" charset="0"/>
                <a:cs typeface="Times New Roman" panose="02020603050405020304" pitchFamily="18" charset="0"/>
              </a:rPr>
              <a:t>Гимнастические палки </a:t>
            </a:r>
            <a:r>
              <a:rPr lang="ru-RU" sz="1200" dirty="0">
                <a:latin typeface="Times New Roman" panose="02020603050405020304" pitchFamily="18" charset="0"/>
                <a:cs typeface="Times New Roman" panose="02020603050405020304" pitchFamily="18" charset="0"/>
              </a:rPr>
              <a:t>дают детям уже среднего возраста. Из всех предметов гимнастические палки используются чаще, так как они особенно конкретизируют восприятие движений, значительно повышают физическую нагрузку, влияют на формирование осанки. Шесты рекомендуются детям старшего возраста</a:t>
            </a:r>
            <a:r>
              <a:rPr lang="ru-RU" sz="1200" dirty="0" smtClean="0">
                <a:latin typeface="Times New Roman" panose="02020603050405020304" pitchFamily="18" charset="0"/>
                <a:cs typeface="Times New Roman" panose="02020603050405020304" pitchFamily="18" charset="0"/>
              </a:rPr>
              <a:t>.</a:t>
            </a:r>
          </a:p>
          <a:p>
            <a:pPr algn="ctr"/>
            <a:r>
              <a:rPr lang="ru-RU" sz="1200" dirty="0">
                <a:latin typeface="Times New Roman" panose="02020603050405020304" pitchFamily="18" charset="0"/>
                <a:cs typeface="Times New Roman" panose="02020603050405020304" pitchFamily="18" charset="0"/>
              </a:rPr>
              <a:t> </a:t>
            </a:r>
            <a:r>
              <a:rPr lang="ru-RU" sz="1600" b="1" dirty="0">
                <a:latin typeface="Times New Roman" panose="02020603050405020304" pitchFamily="18" charset="0"/>
                <a:cs typeface="Times New Roman" panose="02020603050405020304" pitchFamily="18" charset="0"/>
              </a:rPr>
              <a:t>Обручи.</a:t>
            </a:r>
            <a:r>
              <a:rPr lang="ru-RU" sz="1200" dirty="0">
                <a:latin typeface="Times New Roman" panose="02020603050405020304" pitchFamily="18" charset="0"/>
                <a:cs typeface="Times New Roman" panose="02020603050405020304" pitchFamily="18" charset="0"/>
              </a:rPr>
              <a:t> Упражнения с обручами дают интенсивную физическую нагрузку на все крупные группы мышц. Используются для развития ловкости, в НОД, индивидуальной работе, в качестве ориентиров, для развития ОВД</a:t>
            </a:r>
            <a:r>
              <a:rPr lang="ru-RU" sz="1200" dirty="0" smtClean="0">
                <a:latin typeface="Times New Roman" panose="02020603050405020304" pitchFamily="18" charset="0"/>
                <a:cs typeface="Times New Roman" panose="02020603050405020304" pitchFamily="18" charset="0"/>
              </a:rPr>
              <a:t>.</a:t>
            </a:r>
          </a:p>
          <a:p>
            <a:pPr marL="0" indent="0" algn="ctr">
              <a:buNone/>
            </a:pPr>
            <a:r>
              <a:rPr lang="ru-RU" dirty="0"/>
              <a:t> </a:t>
            </a:r>
          </a:p>
          <a:p>
            <a:pPr>
              <a:buNone/>
            </a:pPr>
            <a:endParaRPr lang="ru-RU" dirty="0" smtClean="0"/>
          </a:p>
          <a:p>
            <a:pPr>
              <a:buNone/>
            </a:pPr>
            <a:endParaRPr lang="ru-RU" dirty="0" smtClean="0"/>
          </a:p>
          <a:p>
            <a:pPr>
              <a:buNone/>
            </a:pPr>
            <a:endParaRPr lang="ru-RU" dirty="0" smtClean="0"/>
          </a:p>
          <a:p>
            <a:pPr>
              <a:buNone/>
            </a:pPr>
            <a:endParaRPr lang="ru-RU" dirty="0" smtClean="0"/>
          </a:p>
          <a:p>
            <a:pPr>
              <a:buNone/>
            </a:pPr>
            <a:endParaRPr lang="ru-RU" b="1" dirty="0">
              <a:latin typeface="Times New Roman" pitchFamily="18" charset="0"/>
              <a:cs typeface="Times New Roman" pitchFamily="18" charset="0"/>
            </a:endParaRPr>
          </a:p>
        </p:txBody>
      </p:sp>
      <p:sp>
        <p:nvSpPr>
          <p:cNvPr id="8" name="Текст 7"/>
          <p:cNvSpPr>
            <a:spLocks noGrp="1"/>
          </p:cNvSpPr>
          <p:nvPr>
            <p:ph type="body" sz="half" idx="4294967295"/>
          </p:nvPr>
        </p:nvSpPr>
        <p:spPr>
          <a:xfrm>
            <a:off x="5929322" y="357172"/>
            <a:ext cx="2928958" cy="3517900"/>
          </a:xfrm>
          <a:prstGeom prst="rect">
            <a:avLst/>
          </a:prstGeom>
        </p:spPr>
        <p:txBody>
          <a:bodyPr/>
          <a:lstStyle/>
          <a:p>
            <a:pPr algn="just">
              <a:buNone/>
            </a:pPr>
            <a:r>
              <a:rPr lang="ru-RU" sz="1800" dirty="0" smtClean="0">
                <a:latin typeface="Times New Roman" pitchFamily="18" charset="0"/>
                <a:cs typeface="Times New Roman" pitchFamily="18" charset="0"/>
              </a:rPr>
              <a:t>   </a:t>
            </a:r>
          </a:p>
          <a:p>
            <a:pPr algn="just">
              <a:buNone/>
            </a:pPr>
            <a:endParaRPr lang="ru-RU" sz="1800" dirty="0" smtClean="0">
              <a:latin typeface="Times New Roman" pitchFamily="18" charset="0"/>
              <a:cs typeface="Times New Roman" pitchFamily="18" charset="0"/>
            </a:endParaRPr>
          </a:p>
          <a:p>
            <a:pPr algn="just">
              <a:buNone/>
            </a:pPr>
            <a:endParaRPr lang="ru-RU" sz="1800" dirty="0" smtClean="0">
              <a:latin typeface="Times New Roman" pitchFamily="18" charset="0"/>
              <a:cs typeface="Times New Roman" pitchFamily="18" charset="0"/>
            </a:endParaRPr>
          </a:p>
          <a:p>
            <a:pPr algn="just">
              <a:buNone/>
            </a:pPr>
            <a:r>
              <a:rPr lang="ru-RU" sz="1800" dirty="0" smtClean="0">
                <a:latin typeface="Times New Roman" pitchFamily="18" charset="0"/>
                <a:cs typeface="Times New Roman" pitchFamily="18" charset="0"/>
              </a:rPr>
              <a:t>      </a:t>
            </a:r>
            <a:endParaRPr lang="ru-RU" b="1" dirty="0">
              <a:latin typeface="Times New Roman" pitchFamily="18" charset="0"/>
              <a:cs typeface="Times New Roman" pitchFamily="18" charset="0"/>
            </a:endParaRPr>
          </a:p>
        </p:txBody>
      </p:sp>
      <p:pic>
        <p:nvPicPr>
          <p:cNvPr id="6" name="Рисунок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396605" y="1472707"/>
            <a:ext cx="2468873" cy="32918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7" name="Рисунок 6"/>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372200" y="1526029"/>
            <a:ext cx="2376264" cy="3168352"/>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pic>
        <p:nvPicPr>
          <p:cNvPr id="9" name="Рисунок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23528" y="1550410"/>
            <a:ext cx="2630199" cy="2769908"/>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Rectangle 1"/>
          <p:cNvSpPr>
            <a:spLocks noChangeArrowheads="1"/>
          </p:cNvSpPr>
          <p:nvPr/>
        </p:nvSpPr>
        <p:spPr bwMode="auto">
          <a:xfrm>
            <a:off x="4860032" y="555526"/>
            <a:ext cx="3672408" cy="353943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Так что для спортсменов  наших</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Нет зала лучше, краше.</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Дети выйдут из детского сада</a:t>
            </a:r>
          </a:p>
          <a:p>
            <a:pPr marL="0" marR="0" lvl="0" indent="0" algn="ctr" defTabSz="914400" rtl="0" eaLnBrk="0" fontAlgn="base" latinLnBrk="0" hangingPunct="0">
              <a:lnSpc>
                <a:spcPct val="100000"/>
              </a:lnSpc>
              <a:spcBef>
                <a:spcPct val="0"/>
              </a:spcBef>
              <a:spcAft>
                <a:spcPct val="0"/>
              </a:spcAft>
              <a:buClrTx/>
              <a:buSzTx/>
              <a:buFontTx/>
              <a:buNone/>
              <a:tabLst/>
            </a:pPr>
            <a:r>
              <a:rPr kumimoji="0" lang="ru-RU" sz="2800" b="1" i="0" u="none" strike="noStrike" cap="none" normalizeH="0" baseline="0" dirty="0" smtClean="0">
                <a:ln>
                  <a:noFill/>
                </a:ln>
                <a:solidFill>
                  <a:srgbClr val="FF0000"/>
                </a:solidFill>
                <a:effectLst/>
                <a:latin typeface="Times New Roman" panose="02020603050405020304" pitchFamily="18" charset="0"/>
                <a:ea typeface="Times New Roman" pitchFamily="18" charset="0"/>
                <a:cs typeface="Times New Roman" panose="02020603050405020304" pitchFamily="18" charset="0"/>
              </a:rPr>
              <a:t>Подготовлены как надо!</a:t>
            </a:r>
            <a:endParaRPr kumimoji="0" lang="ru-RU" sz="2800" b="1" i="0" u="none" strike="noStrike" cap="none" normalizeH="0" baseline="0" dirty="0" smtClean="0">
              <a:ln>
                <a:noFill/>
              </a:ln>
              <a:solidFill>
                <a:srgbClr val="FF0000"/>
              </a:solidFill>
              <a:effectLst/>
              <a:latin typeface="Times New Roman" panose="02020603050405020304" pitchFamily="18" charset="0"/>
              <a:cs typeface="Times New Roman" panose="02020603050405020304" pitchFamily="18" charset="0"/>
            </a:endParaRPr>
          </a:p>
        </p:txBody>
      </p:sp>
      <p:pic>
        <p:nvPicPr>
          <p:cNvPr id="2" name="Рисунок 1"/>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9512" y="195486"/>
            <a:ext cx="4389107" cy="3291830"/>
          </a:xfrm>
          <a:prstGeom prst="rect">
            <a:avLst/>
          </a:prstGeom>
          <a:ln w="190500" cap="sq">
            <a:solidFill>
              <a:srgbClr val="C8C6BD"/>
            </a:solidFill>
            <a:prstDash val="solid"/>
            <a:miter lim="800000"/>
          </a:ln>
          <a:effectLst>
            <a:outerShdw blurRad="254000" algn="bl" rotWithShape="0">
              <a:srgbClr val="000000">
                <a:alpha val="43000"/>
              </a:srgbClr>
            </a:outerShdw>
          </a:effectLst>
          <a:scene3d>
            <a:camera prst="perspectiveFront" fov="5400000"/>
            <a:lightRig rig="threePt" dir="t">
              <a:rot lat="0" lon="0" rev="2100000"/>
            </a:lightRig>
          </a:scene3d>
          <a:sp3d extrusionH="25400">
            <a:bevelT w="304800" h="152400" prst="hardEdge"/>
            <a:extrusionClr>
              <a:srgbClr val="000000"/>
            </a:extrusionClr>
          </a:sp3d>
        </p:spPr>
      </p:pic>
    </p:spTree>
  </p:cSld>
  <p:clrMapOvr>
    <a:masterClrMapping/>
  </p:clrMapOvr>
  <p:transition spd="med" advClick="0" advTm="15000">
    <p:cover dir="rd"/>
  </p:transition>
  <p:timing>
    <p:tnLst>
      <p:par>
        <p:cTn id="1" dur="indefinite" restart="never" nodeType="tmRoot"/>
      </p:par>
    </p:tnLst>
  </p:timing>
</p:sld>
</file>

<file path=ppt/theme/theme1.xml><?xml version="1.0" encoding="utf-8"?>
<a:theme xmlns:a="http://schemas.openxmlformats.org/drawingml/2006/main" name="Тема Office">
  <a:themeElements>
    <a:clrScheme name="Стандартная">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Стандартная">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Стандартная">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553</TotalTime>
  <Words>336</Words>
  <Application>Microsoft Office PowerPoint</Application>
  <PresentationFormat>Экран (16:9)</PresentationFormat>
  <Paragraphs>91</Paragraphs>
  <Slides>14</Slides>
  <Notes>0</Notes>
  <HiddenSlides>0</HiddenSlides>
  <MMClips>0</MMClips>
  <ScaleCrop>false</ScaleCrop>
  <HeadingPairs>
    <vt:vector size="6" baseType="variant">
      <vt:variant>
        <vt:lpstr>Использованные шрифты</vt:lpstr>
      </vt:variant>
      <vt:variant>
        <vt:i4>4</vt:i4>
      </vt:variant>
      <vt:variant>
        <vt:lpstr>Тема</vt:lpstr>
      </vt:variant>
      <vt:variant>
        <vt:i4>1</vt:i4>
      </vt:variant>
      <vt:variant>
        <vt:lpstr>Заголовки слайдов</vt:lpstr>
      </vt:variant>
      <vt:variant>
        <vt:i4>14</vt:i4>
      </vt:variant>
    </vt:vector>
  </HeadingPairs>
  <TitlesOfParts>
    <vt:vector size="19" baseType="lpstr">
      <vt:lpstr>Arial</vt:lpstr>
      <vt:lpstr>Arial Black</vt:lpstr>
      <vt:lpstr>Calibri</vt:lpstr>
      <vt:lpstr>Times New Roman</vt:lpstr>
      <vt:lpstr>Тема Office</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«Степ»</vt:lpstr>
      <vt:lpstr>Презентация PowerPoint</vt:lpstr>
      <vt:lpstr>       Картотеки,            дидактические        пособия</vt:lpstr>
      <vt:lpstr>Презентация PowerPoint</vt:lpstr>
      <vt:lpstr>Презентация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Master</dc:creator>
  <cp:lastModifiedBy>73</cp:lastModifiedBy>
  <cp:revision>58</cp:revision>
  <dcterms:created xsi:type="dcterms:W3CDTF">2016-06-03T14:12:26Z</dcterms:created>
  <dcterms:modified xsi:type="dcterms:W3CDTF">2021-12-24T13:45:16Z</dcterms:modified>
</cp:coreProperties>
</file>